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7"/>
  </p:notesMasterIdLst>
  <p:handoutMasterIdLst>
    <p:handoutMasterId r:id="rId18"/>
  </p:handoutMasterIdLst>
  <p:sldIdLst>
    <p:sldId id="291" r:id="rId2"/>
    <p:sldId id="314" r:id="rId3"/>
    <p:sldId id="313" r:id="rId4"/>
    <p:sldId id="305" r:id="rId5"/>
    <p:sldId id="308" r:id="rId6"/>
    <p:sldId id="309" r:id="rId7"/>
    <p:sldId id="315" r:id="rId8"/>
    <p:sldId id="316" r:id="rId9"/>
    <p:sldId id="306" r:id="rId10"/>
    <p:sldId id="300" r:id="rId11"/>
    <p:sldId id="317" r:id="rId12"/>
    <p:sldId id="319" r:id="rId13"/>
    <p:sldId id="320" r:id="rId14"/>
    <p:sldId id="322" r:id="rId15"/>
    <p:sldId id="321" r:id="rId16"/>
  </p:sldIdLst>
  <p:sldSz cx="9144000" cy="6858000" type="screen4x3"/>
  <p:notesSz cx="6858000" cy="9144000"/>
  <p:custDataLst>
    <p:tags r:id="rId19"/>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FD8"/>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2" autoAdjust="0"/>
    <p:restoredTop sz="67932" autoAdjust="0"/>
  </p:normalViewPr>
  <p:slideViewPr>
    <p:cSldViewPr snapToGrid="0" snapToObjects="1">
      <p:cViewPr varScale="1">
        <p:scale>
          <a:sx n="75" d="100"/>
          <a:sy n="75" d="100"/>
        </p:scale>
        <p:origin x="852" y="60"/>
      </p:cViewPr>
      <p:guideLst/>
    </p:cSldViewPr>
  </p:slideViewPr>
  <p:outlineViewPr>
    <p:cViewPr>
      <p:scale>
        <a:sx n="33" d="100"/>
        <a:sy n="33" d="100"/>
      </p:scale>
      <p:origin x="0" y="-6064"/>
    </p:cViewPr>
  </p:outlin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36CC8-5871-4201-A929-7ABCCBD14C1E}" type="doc">
      <dgm:prSet loTypeId="urn:microsoft.com/office/officeart/2005/8/layout/hList7" loCatId="list" qsTypeId="urn:microsoft.com/office/officeart/2005/8/quickstyle/simple1" qsCatId="simple" csTypeId="urn:microsoft.com/office/officeart/2005/8/colors/accent1_2" csCatId="accent1" phldr="1"/>
      <dgm:spPr/>
    </dgm:pt>
    <dgm:pt modelId="{A2B31DB1-F894-4575-895F-32E8F60C4D04}">
      <dgm:prSet phldrT="[Text]"/>
      <dgm:spPr/>
      <dgm:t>
        <a:bodyPr/>
        <a:lstStyle/>
        <a:p>
          <a:r>
            <a:rPr lang="en-US" dirty="0" smtClean="0"/>
            <a:t>Competencies</a:t>
          </a:r>
          <a:endParaRPr lang="en-US" dirty="0"/>
        </a:p>
      </dgm:t>
    </dgm:pt>
    <dgm:pt modelId="{C5F778D9-C49E-46F0-BE9A-35D9E9225D2D}" type="parTrans" cxnId="{76E46C84-1B38-4D93-BF21-4E0040DBAC5A}">
      <dgm:prSet/>
      <dgm:spPr/>
      <dgm:t>
        <a:bodyPr/>
        <a:lstStyle/>
        <a:p>
          <a:endParaRPr lang="en-US"/>
        </a:p>
      </dgm:t>
    </dgm:pt>
    <dgm:pt modelId="{37A7EA13-1715-4472-B32D-C94AD405FC32}" type="sibTrans" cxnId="{76E46C84-1B38-4D93-BF21-4E0040DBAC5A}">
      <dgm:prSet/>
      <dgm:spPr/>
      <dgm:t>
        <a:bodyPr/>
        <a:lstStyle/>
        <a:p>
          <a:endParaRPr lang="en-US"/>
        </a:p>
      </dgm:t>
    </dgm:pt>
    <dgm:pt modelId="{44161CF9-F453-466A-9586-F0D855EC7CD1}">
      <dgm:prSet phldrT="[Text]"/>
      <dgm:spPr/>
      <dgm:t>
        <a:bodyPr/>
        <a:lstStyle/>
        <a:p>
          <a:r>
            <a:rPr lang="en-US" smtClean="0"/>
            <a:t>Goals</a:t>
          </a:r>
          <a:endParaRPr lang="en-US" dirty="0"/>
        </a:p>
      </dgm:t>
    </dgm:pt>
    <dgm:pt modelId="{4FF54D71-75EF-4087-BE25-C29FA3DCF405}" type="parTrans" cxnId="{B044D7C2-CF8B-4D2D-A426-C163B5630FF6}">
      <dgm:prSet/>
      <dgm:spPr/>
      <dgm:t>
        <a:bodyPr/>
        <a:lstStyle/>
        <a:p>
          <a:endParaRPr lang="en-US"/>
        </a:p>
      </dgm:t>
    </dgm:pt>
    <dgm:pt modelId="{E0B2FB5B-FFBE-4EAE-8F3B-487B749B3E4B}" type="sibTrans" cxnId="{B044D7C2-CF8B-4D2D-A426-C163B5630FF6}">
      <dgm:prSet/>
      <dgm:spPr/>
      <dgm:t>
        <a:bodyPr/>
        <a:lstStyle/>
        <a:p>
          <a:endParaRPr lang="en-US"/>
        </a:p>
      </dgm:t>
    </dgm:pt>
    <dgm:pt modelId="{BDB23A72-C66C-4BCD-B913-7F6C49F12CCF}">
      <dgm:prSet phldrT="[Text]"/>
      <dgm:spPr/>
      <dgm:t>
        <a:bodyPr/>
        <a:lstStyle/>
        <a:p>
          <a:r>
            <a:rPr lang="en-US" dirty="0" smtClean="0"/>
            <a:t>Objectives</a:t>
          </a:r>
          <a:endParaRPr lang="en-US" dirty="0"/>
        </a:p>
      </dgm:t>
    </dgm:pt>
    <dgm:pt modelId="{092CCC2C-70D0-450A-AFE4-2B92369DF1C9}" type="parTrans" cxnId="{5A4D7A7A-8E05-42CD-96D0-8EDC3222BEFB}">
      <dgm:prSet/>
      <dgm:spPr/>
      <dgm:t>
        <a:bodyPr/>
        <a:lstStyle/>
        <a:p>
          <a:endParaRPr lang="en-US"/>
        </a:p>
      </dgm:t>
    </dgm:pt>
    <dgm:pt modelId="{85E32F56-B2A3-4704-A581-F3A90B2D9951}" type="sibTrans" cxnId="{5A4D7A7A-8E05-42CD-96D0-8EDC3222BEFB}">
      <dgm:prSet/>
      <dgm:spPr/>
      <dgm:t>
        <a:bodyPr/>
        <a:lstStyle/>
        <a:p>
          <a:endParaRPr lang="en-US"/>
        </a:p>
      </dgm:t>
    </dgm:pt>
    <dgm:pt modelId="{56DDBC1E-2760-4AE5-856F-C008E77210D3}" type="pres">
      <dgm:prSet presAssocID="{09A36CC8-5871-4201-A929-7ABCCBD14C1E}" presName="Name0" presStyleCnt="0">
        <dgm:presLayoutVars>
          <dgm:dir/>
          <dgm:resizeHandles val="exact"/>
        </dgm:presLayoutVars>
      </dgm:prSet>
      <dgm:spPr/>
    </dgm:pt>
    <dgm:pt modelId="{4E86E71B-EDE4-4CFE-B6EB-91D9B2800DA0}" type="pres">
      <dgm:prSet presAssocID="{09A36CC8-5871-4201-A929-7ABCCBD14C1E}" presName="fgShape" presStyleLbl="fgShp" presStyleIdx="0" presStyleCnt="1"/>
      <dgm:spPr/>
    </dgm:pt>
    <dgm:pt modelId="{A4AB0130-41F4-40E5-9A11-2F42BFA7B6A5}" type="pres">
      <dgm:prSet presAssocID="{09A36CC8-5871-4201-A929-7ABCCBD14C1E}" presName="linComp" presStyleCnt="0"/>
      <dgm:spPr/>
    </dgm:pt>
    <dgm:pt modelId="{1D1E0894-DF47-441E-A9B2-4F962169E736}" type="pres">
      <dgm:prSet presAssocID="{A2B31DB1-F894-4575-895F-32E8F60C4D04}" presName="compNode" presStyleCnt="0"/>
      <dgm:spPr/>
    </dgm:pt>
    <dgm:pt modelId="{A4B92866-2879-406D-96F3-F4F22C4836A4}" type="pres">
      <dgm:prSet presAssocID="{A2B31DB1-F894-4575-895F-32E8F60C4D04}" presName="bkgdShape" presStyleLbl="node1" presStyleIdx="0" presStyleCnt="3"/>
      <dgm:spPr/>
      <dgm:t>
        <a:bodyPr/>
        <a:lstStyle/>
        <a:p>
          <a:endParaRPr lang="en-US"/>
        </a:p>
      </dgm:t>
    </dgm:pt>
    <dgm:pt modelId="{A09FF900-AB56-4278-B2E8-51AD5CE580A4}" type="pres">
      <dgm:prSet presAssocID="{A2B31DB1-F894-4575-895F-32E8F60C4D04}" presName="nodeTx" presStyleLbl="node1" presStyleIdx="0" presStyleCnt="3">
        <dgm:presLayoutVars>
          <dgm:bulletEnabled val="1"/>
        </dgm:presLayoutVars>
      </dgm:prSet>
      <dgm:spPr/>
      <dgm:t>
        <a:bodyPr/>
        <a:lstStyle/>
        <a:p>
          <a:endParaRPr lang="en-US"/>
        </a:p>
      </dgm:t>
    </dgm:pt>
    <dgm:pt modelId="{DB8F6D6E-C678-4122-97E8-F9DFED9AC7F5}" type="pres">
      <dgm:prSet presAssocID="{A2B31DB1-F894-4575-895F-32E8F60C4D04}" presName="invisiNode" presStyleLbl="node1" presStyleIdx="0" presStyleCnt="3"/>
      <dgm:spPr/>
    </dgm:pt>
    <dgm:pt modelId="{F8C6FED5-79BB-4D22-8E31-2B06A17E7F01}" type="pres">
      <dgm:prSet presAssocID="{A2B31DB1-F894-4575-895F-32E8F60C4D04}" presName="imagNode" presStyleLbl="fgImgPlace1" presStyleIdx="0" presStyleCnt="3"/>
      <dgm:spPr>
        <a:prstGeom prst="ellipse">
          <a:avLst/>
        </a:prstGeom>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Competence" title="Photo"/>
        </a:ext>
      </dgm:extLst>
    </dgm:pt>
    <dgm:pt modelId="{CCAE432E-A7B9-4A83-B6EB-C5747E7778FB}" type="pres">
      <dgm:prSet presAssocID="{37A7EA13-1715-4472-B32D-C94AD405FC32}" presName="sibTrans" presStyleLbl="sibTrans2D1" presStyleIdx="0" presStyleCnt="0"/>
      <dgm:spPr/>
      <dgm:t>
        <a:bodyPr/>
        <a:lstStyle/>
        <a:p>
          <a:endParaRPr lang="en-US"/>
        </a:p>
      </dgm:t>
    </dgm:pt>
    <dgm:pt modelId="{DBD3EB7E-231D-4024-96EE-2D98DBE98B86}" type="pres">
      <dgm:prSet presAssocID="{44161CF9-F453-466A-9586-F0D855EC7CD1}" presName="compNode" presStyleCnt="0"/>
      <dgm:spPr/>
    </dgm:pt>
    <dgm:pt modelId="{AE9B6F8D-1F81-4A3C-AEF8-558955D97FE1}" type="pres">
      <dgm:prSet presAssocID="{44161CF9-F453-466A-9586-F0D855EC7CD1}" presName="bkgdShape" presStyleLbl="node1" presStyleIdx="1" presStyleCnt="3" custLinFactNeighborX="0" custLinFactNeighborY="6936"/>
      <dgm:spPr/>
      <dgm:t>
        <a:bodyPr/>
        <a:lstStyle/>
        <a:p>
          <a:endParaRPr lang="en-US"/>
        </a:p>
      </dgm:t>
    </dgm:pt>
    <dgm:pt modelId="{677FA366-99EB-407F-9924-F788A429A494}" type="pres">
      <dgm:prSet presAssocID="{44161CF9-F453-466A-9586-F0D855EC7CD1}" presName="nodeTx" presStyleLbl="node1" presStyleIdx="1" presStyleCnt="3">
        <dgm:presLayoutVars>
          <dgm:bulletEnabled val="1"/>
        </dgm:presLayoutVars>
      </dgm:prSet>
      <dgm:spPr/>
      <dgm:t>
        <a:bodyPr/>
        <a:lstStyle/>
        <a:p>
          <a:endParaRPr lang="en-US"/>
        </a:p>
      </dgm:t>
    </dgm:pt>
    <dgm:pt modelId="{08FDD4E2-C91E-4143-B051-522F1C30C824}" type="pres">
      <dgm:prSet presAssocID="{44161CF9-F453-466A-9586-F0D855EC7CD1}" presName="invisiNode" presStyleLbl="node1" presStyleIdx="1" presStyleCnt="3"/>
      <dgm:spPr/>
    </dgm:pt>
    <dgm:pt modelId="{EECD1E5B-7680-49A5-8F5C-1DFDF8739206}" type="pres">
      <dgm:prSet presAssocID="{44161CF9-F453-466A-9586-F0D855EC7CD1}" presName="imagNode" presStyleLbl="fgImgPlace1" presStyleIdx="1" presStyleCnt="3"/>
      <dgm:spPr>
        <a:prstGeom prst="ellipse">
          <a:avLst/>
        </a:prstGeom>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Goal" title="Photo"/>
        </a:ext>
      </dgm:extLst>
    </dgm:pt>
    <dgm:pt modelId="{0B6EC12A-8C36-41FB-A15B-6801DFA29FA0}" type="pres">
      <dgm:prSet presAssocID="{E0B2FB5B-FFBE-4EAE-8F3B-487B749B3E4B}" presName="sibTrans" presStyleLbl="sibTrans2D1" presStyleIdx="0" presStyleCnt="0"/>
      <dgm:spPr/>
      <dgm:t>
        <a:bodyPr/>
        <a:lstStyle/>
        <a:p>
          <a:endParaRPr lang="en-US"/>
        </a:p>
      </dgm:t>
    </dgm:pt>
    <dgm:pt modelId="{94B8C563-9EB1-4F23-BDAB-4998A49DE007}" type="pres">
      <dgm:prSet presAssocID="{BDB23A72-C66C-4BCD-B913-7F6C49F12CCF}" presName="compNode" presStyleCnt="0"/>
      <dgm:spPr/>
    </dgm:pt>
    <dgm:pt modelId="{71AEEA62-5241-47A3-84DF-BA2DDB732983}" type="pres">
      <dgm:prSet presAssocID="{BDB23A72-C66C-4BCD-B913-7F6C49F12CCF}" presName="bkgdShape" presStyleLbl="node1" presStyleIdx="2" presStyleCnt="3"/>
      <dgm:spPr/>
      <dgm:t>
        <a:bodyPr/>
        <a:lstStyle/>
        <a:p>
          <a:endParaRPr lang="en-US"/>
        </a:p>
      </dgm:t>
    </dgm:pt>
    <dgm:pt modelId="{D5DF2D33-8A9A-479C-9B7C-B7DB4A9CE277}" type="pres">
      <dgm:prSet presAssocID="{BDB23A72-C66C-4BCD-B913-7F6C49F12CCF}" presName="nodeTx" presStyleLbl="node1" presStyleIdx="2" presStyleCnt="3">
        <dgm:presLayoutVars>
          <dgm:bulletEnabled val="1"/>
        </dgm:presLayoutVars>
      </dgm:prSet>
      <dgm:spPr/>
      <dgm:t>
        <a:bodyPr/>
        <a:lstStyle/>
        <a:p>
          <a:endParaRPr lang="en-US"/>
        </a:p>
      </dgm:t>
    </dgm:pt>
    <dgm:pt modelId="{9BEA5997-92AF-43D4-BEE6-96F3826BEA2E}" type="pres">
      <dgm:prSet presAssocID="{BDB23A72-C66C-4BCD-B913-7F6C49F12CCF}" presName="invisiNode" presStyleLbl="node1" presStyleIdx="2" presStyleCnt="3"/>
      <dgm:spPr/>
    </dgm:pt>
    <dgm:pt modelId="{908F1A1A-D815-4498-BD5F-95373B8D5D5A}" type="pres">
      <dgm:prSet presAssocID="{BDB23A72-C66C-4BCD-B913-7F6C49F12CCF}" presName="imagNode" presStyleLbl="fgImgPlace1" presStyleIdx="2" presStyleCnt="3"/>
      <dgm:spPr>
        <a:prstGeom prst="ellipse">
          <a:avLst/>
        </a:prstGeom>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Objective" title="Photo"/>
        </a:ext>
      </dgm:extLst>
    </dgm:pt>
  </dgm:ptLst>
  <dgm:cxnLst>
    <dgm:cxn modelId="{B044D7C2-CF8B-4D2D-A426-C163B5630FF6}" srcId="{09A36CC8-5871-4201-A929-7ABCCBD14C1E}" destId="{44161CF9-F453-466A-9586-F0D855EC7CD1}" srcOrd="1" destOrd="0" parTransId="{4FF54D71-75EF-4087-BE25-C29FA3DCF405}" sibTransId="{E0B2FB5B-FFBE-4EAE-8F3B-487B749B3E4B}"/>
    <dgm:cxn modelId="{F609B8EC-0A69-46D7-B2EF-A3F0FEB9B89C}" type="presOf" srcId="{BDB23A72-C66C-4BCD-B913-7F6C49F12CCF}" destId="{D5DF2D33-8A9A-479C-9B7C-B7DB4A9CE277}" srcOrd="1" destOrd="0" presId="urn:microsoft.com/office/officeart/2005/8/layout/hList7"/>
    <dgm:cxn modelId="{5A4D7A7A-8E05-42CD-96D0-8EDC3222BEFB}" srcId="{09A36CC8-5871-4201-A929-7ABCCBD14C1E}" destId="{BDB23A72-C66C-4BCD-B913-7F6C49F12CCF}" srcOrd="2" destOrd="0" parTransId="{092CCC2C-70D0-450A-AFE4-2B92369DF1C9}" sibTransId="{85E32F56-B2A3-4704-A581-F3A90B2D9951}"/>
    <dgm:cxn modelId="{5F523E4D-1D42-4ED3-A19A-33B1FFFD31AB}" type="presOf" srcId="{37A7EA13-1715-4472-B32D-C94AD405FC32}" destId="{CCAE432E-A7B9-4A83-B6EB-C5747E7778FB}" srcOrd="0" destOrd="0" presId="urn:microsoft.com/office/officeart/2005/8/layout/hList7"/>
    <dgm:cxn modelId="{76E46C84-1B38-4D93-BF21-4E0040DBAC5A}" srcId="{09A36CC8-5871-4201-A929-7ABCCBD14C1E}" destId="{A2B31DB1-F894-4575-895F-32E8F60C4D04}" srcOrd="0" destOrd="0" parTransId="{C5F778D9-C49E-46F0-BE9A-35D9E9225D2D}" sibTransId="{37A7EA13-1715-4472-B32D-C94AD405FC32}"/>
    <dgm:cxn modelId="{AE35EC34-9099-4300-9678-E690FC027233}" type="presOf" srcId="{09A36CC8-5871-4201-A929-7ABCCBD14C1E}" destId="{56DDBC1E-2760-4AE5-856F-C008E77210D3}" srcOrd="0" destOrd="0" presId="urn:microsoft.com/office/officeart/2005/8/layout/hList7"/>
    <dgm:cxn modelId="{56AA68E6-D86F-4409-B815-9B9095667F7B}" type="presOf" srcId="{A2B31DB1-F894-4575-895F-32E8F60C4D04}" destId="{A4B92866-2879-406D-96F3-F4F22C4836A4}" srcOrd="0" destOrd="0" presId="urn:microsoft.com/office/officeart/2005/8/layout/hList7"/>
    <dgm:cxn modelId="{584EFAEB-1279-4727-ABFE-2FB46B7ED386}" type="presOf" srcId="{A2B31DB1-F894-4575-895F-32E8F60C4D04}" destId="{A09FF900-AB56-4278-B2E8-51AD5CE580A4}" srcOrd="1" destOrd="0" presId="urn:microsoft.com/office/officeart/2005/8/layout/hList7"/>
    <dgm:cxn modelId="{7B16791E-2472-486B-BF76-B41AAE4F5FCE}" type="presOf" srcId="{44161CF9-F453-466A-9586-F0D855EC7CD1}" destId="{AE9B6F8D-1F81-4A3C-AEF8-558955D97FE1}" srcOrd="0" destOrd="0" presId="urn:microsoft.com/office/officeart/2005/8/layout/hList7"/>
    <dgm:cxn modelId="{C52D472A-A352-43FC-94AA-FF5A28EBDB31}" type="presOf" srcId="{BDB23A72-C66C-4BCD-B913-7F6C49F12CCF}" destId="{71AEEA62-5241-47A3-84DF-BA2DDB732983}" srcOrd="0" destOrd="0" presId="urn:microsoft.com/office/officeart/2005/8/layout/hList7"/>
    <dgm:cxn modelId="{3962A436-024E-4A75-8F3E-13CBBAE0A2FB}" type="presOf" srcId="{E0B2FB5B-FFBE-4EAE-8F3B-487B749B3E4B}" destId="{0B6EC12A-8C36-41FB-A15B-6801DFA29FA0}" srcOrd="0" destOrd="0" presId="urn:microsoft.com/office/officeart/2005/8/layout/hList7"/>
    <dgm:cxn modelId="{6087F4F1-2406-42CB-B332-61AC96A2AA93}" type="presOf" srcId="{44161CF9-F453-466A-9586-F0D855EC7CD1}" destId="{677FA366-99EB-407F-9924-F788A429A494}" srcOrd="1" destOrd="0" presId="urn:microsoft.com/office/officeart/2005/8/layout/hList7"/>
    <dgm:cxn modelId="{8670E903-F927-4A3F-9D7A-5728B38B86D9}" type="presParOf" srcId="{56DDBC1E-2760-4AE5-856F-C008E77210D3}" destId="{4E86E71B-EDE4-4CFE-B6EB-91D9B2800DA0}" srcOrd="0" destOrd="0" presId="urn:microsoft.com/office/officeart/2005/8/layout/hList7"/>
    <dgm:cxn modelId="{B3EB8BEA-E95A-40B1-834D-9C8E5B9A748B}" type="presParOf" srcId="{56DDBC1E-2760-4AE5-856F-C008E77210D3}" destId="{A4AB0130-41F4-40E5-9A11-2F42BFA7B6A5}" srcOrd="1" destOrd="0" presId="urn:microsoft.com/office/officeart/2005/8/layout/hList7"/>
    <dgm:cxn modelId="{5FC9BB86-2204-4DBC-9745-C70730BF542D}" type="presParOf" srcId="{A4AB0130-41F4-40E5-9A11-2F42BFA7B6A5}" destId="{1D1E0894-DF47-441E-A9B2-4F962169E736}" srcOrd="0" destOrd="0" presId="urn:microsoft.com/office/officeart/2005/8/layout/hList7"/>
    <dgm:cxn modelId="{C8D1D358-ACA3-4796-A8C6-54474A1C36E5}" type="presParOf" srcId="{1D1E0894-DF47-441E-A9B2-4F962169E736}" destId="{A4B92866-2879-406D-96F3-F4F22C4836A4}" srcOrd="0" destOrd="0" presId="urn:microsoft.com/office/officeart/2005/8/layout/hList7"/>
    <dgm:cxn modelId="{8FB8A22A-15CC-4AA5-9E92-AF0DC6FA5ABA}" type="presParOf" srcId="{1D1E0894-DF47-441E-A9B2-4F962169E736}" destId="{A09FF900-AB56-4278-B2E8-51AD5CE580A4}" srcOrd="1" destOrd="0" presId="urn:microsoft.com/office/officeart/2005/8/layout/hList7"/>
    <dgm:cxn modelId="{6A37EBE3-228D-49C1-B23F-1B032F0495A4}" type="presParOf" srcId="{1D1E0894-DF47-441E-A9B2-4F962169E736}" destId="{DB8F6D6E-C678-4122-97E8-F9DFED9AC7F5}" srcOrd="2" destOrd="0" presId="urn:microsoft.com/office/officeart/2005/8/layout/hList7"/>
    <dgm:cxn modelId="{79B30590-1A82-4B32-B841-FD6BF0739F25}" type="presParOf" srcId="{1D1E0894-DF47-441E-A9B2-4F962169E736}" destId="{F8C6FED5-79BB-4D22-8E31-2B06A17E7F01}" srcOrd="3" destOrd="0" presId="urn:microsoft.com/office/officeart/2005/8/layout/hList7"/>
    <dgm:cxn modelId="{B46B22AB-138D-4D8A-9D8C-93299D33DFB0}" type="presParOf" srcId="{A4AB0130-41F4-40E5-9A11-2F42BFA7B6A5}" destId="{CCAE432E-A7B9-4A83-B6EB-C5747E7778FB}" srcOrd="1" destOrd="0" presId="urn:microsoft.com/office/officeart/2005/8/layout/hList7"/>
    <dgm:cxn modelId="{CFE089D5-4CF2-4BC4-84BF-C953EBEF78A2}" type="presParOf" srcId="{A4AB0130-41F4-40E5-9A11-2F42BFA7B6A5}" destId="{DBD3EB7E-231D-4024-96EE-2D98DBE98B86}" srcOrd="2" destOrd="0" presId="urn:microsoft.com/office/officeart/2005/8/layout/hList7"/>
    <dgm:cxn modelId="{A22FB064-85E7-4DDB-A4AB-9ECFFEAE3057}" type="presParOf" srcId="{DBD3EB7E-231D-4024-96EE-2D98DBE98B86}" destId="{AE9B6F8D-1F81-4A3C-AEF8-558955D97FE1}" srcOrd="0" destOrd="0" presId="urn:microsoft.com/office/officeart/2005/8/layout/hList7"/>
    <dgm:cxn modelId="{89265ACB-807C-497C-958A-351F881F8CC7}" type="presParOf" srcId="{DBD3EB7E-231D-4024-96EE-2D98DBE98B86}" destId="{677FA366-99EB-407F-9924-F788A429A494}" srcOrd="1" destOrd="0" presId="urn:microsoft.com/office/officeart/2005/8/layout/hList7"/>
    <dgm:cxn modelId="{0D1DB352-BB1C-4652-A059-81F6A49D87D3}" type="presParOf" srcId="{DBD3EB7E-231D-4024-96EE-2D98DBE98B86}" destId="{08FDD4E2-C91E-4143-B051-522F1C30C824}" srcOrd="2" destOrd="0" presId="urn:microsoft.com/office/officeart/2005/8/layout/hList7"/>
    <dgm:cxn modelId="{1B8B4833-EDA8-473D-81DA-F51AB9743EF1}" type="presParOf" srcId="{DBD3EB7E-231D-4024-96EE-2D98DBE98B86}" destId="{EECD1E5B-7680-49A5-8F5C-1DFDF8739206}" srcOrd="3" destOrd="0" presId="urn:microsoft.com/office/officeart/2005/8/layout/hList7"/>
    <dgm:cxn modelId="{B9A579F4-27A7-4C7E-8D18-D6B71295D725}" type="presParOf" srcId="{A4AB0130-41F4-40E5-9A11-2F42BFA7B6A5}" destId="{0B6EC12A-8C36-41FB-A15B-6801DFA29FA0}" srcOrd="3" destOrd="0" presId="urn:microsoft.com/office/officeart/2005/8/layout/hList7"/>
    <dgm:cxn modelId="{A3F80C6E-0B49-4746-BB06-79DBD780FB0D}" type="presParOf" srcId="{A4AB0130-41F4-40E5-9A11-2F42BFA7B6A5}" destId="{94B8C563-9EB1-4F23-BDAB-4998A49DE007}" srcOrd="4" destOrd="0" presId="urn:microsoft.com/office/officeart/2005/8/layout/hList7"/>
    <dgm:cxn modelId="{E3E52E35-A69A-45BE-AAE3-707FB475F4FD}" type="presParOf" srcId="{94B8C563-9EB1-4F23-BDAB-4998A49DE007}" destId="{71AEEA62-5241-47A3-84DF-BA2DDB732983}" srcOrd="0" destOrd="0" presId="urn:microsoft.com/office/officeart/2005/8/layout/hList7"/>
    <dgm:cxn modelId="{99A94CBA-448D-4DB1-B115-4A62D78C0B66}" type="presParOf" srcId="{94B8C563-9EB1-4F23-BDAB-4998A49DE007}" destId="{D5DF2D33-8A9A-479C-9B7C-B7DB4A9CE277}" srcOrd="1" destOrd="0" presId="urn:microsoft.com/office/officeart/2005/8/layout/hList7"/>
    <dgm:cxn modelId="{852BC87C-49DE-420E-9DD1-3723A0C97A0B}" type="presParOf" srcId="{94B8C563-9EB1-4F23-BDAB-4998A49DE007}" destId="{9BEA5997-92AF-43D4-BEE6-96F3826BEA2E}" srcOrd="2" destOrd="0" presId="urn:microsoft.com/office/officeart/2005/8/layout/hList7"/>
    <dgm:cxn modelId="{F975768A-14A1-4486-8E05-35C200F8E1DF}" type="presParOf" srcId="{94B8C563-9EB1-4F23-BDAB-4998A49DE007}" destId="{908F1A1A-D815-4498-BD5F-95373B8D5D5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A2B41-9890-4E73-9021-A7480F4379B0}"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BAB406F6-62FE-4763-A56F-9F8347B7B7BF}">
      <dgm:prSet phldrT="[Text]"/>
      <dgm:spPr>
        <a:solidFill>
          <a:srgbClr val="FFC000"/>
        </a:solidFill>
      </dgm:spPr>
      <dgm:t>
        <a:bodyPr/>
        <a:lstStyle/>
        <a:p>
          <a:r>
            <a:rPr lang="en-US" dirty="0" smtClean="0"/>
            <a:t>Student</a:t>
          </a:r>
          <a:endParaRPr lang="en-US" dirty="0"/>
        </a:p>
      </dgm:t>
    </dgm:pt>
    <dgm:pt modelId="{923AB27F-26F6-40DC-A424-86C000361681}" type="parTrans" cxnId="{86DD0C7F-E32D-48A4-AECB-380540187FFB}">
      <dgm:prSet/>
      <dgm:spPr/>
      <dgm:t>
        <a:bodyPr/>
        <a:lstStyle/>
        <a:p>
          <a:endParaRPr lang="en-US"/>
        </a:p>
      </dgm:t>
    </dgm:pt>
    <dgm:pt modelId="{EEC34CBB-0163-48B9-AF11-5C1EB5E2684C}" type="sibTrans" cxnId="{86DD0C7F-E32D-48A4-AECB-380540187FFB}">
      <dgm:prSet/>
      <dgm:spPr/>
      <dgm:t>
        <a:bodyPr/>
        <a:lstStyle/>
        <a:p>
          <a:endParaRPr lang="en-US"/>
        </a:p>
      </dgm:t>
    </dgm:pt>
    <dgm:pt modelId="{8BD9B68A-60D8-45AF-A304-E95F0BAE136F}">
      <dgm:prSet phldrT="[Text]" custT="1"/>
      <dgm:spPr>
        <a:solidFill>
          <a:srgbClr val="92D050"/>
        </a:solidFill>
      </dgm:spPr>
      <dgm:t>
        <a:bodyPr/>
        <a:lstStyle/>
        <a:p>
          <a:r>
            <a:rPr lang="en-US" sz="1500" b="1" dirty="0" smtClean="0"/>
            <a:t>Clerkship</a:t>
          </a:r>
          <a:endParaRPr lang="en-US" sz="1500" b="1" dirty="0"/>
        </a:p>
      </dgm:t>
    </dgm:pt>
    <dgm:pt modelId="{A68A494B-6751-4F10-933D-F0872650A228}" type="parTrans" cxnId="{5ED8A314-7533-4EF3-ADB3-BB083F81AAA9}">
      <dgm:prSet/>
      <dgm:spPr/>
      <dgm:t>
        <a:bodyPr/>
        <a:lstStyle/>
        <a:p>
          <a:endParaRPr lang="en-US"/>
        </a:p>
      </dgm:t>
    </dgm:pt>
    <dgm:pt modelId="{AF59CAA8-D371-4CBC-A93C-92F71F726DD6}" type="sibTrans" cxnId="{5ED8A314-7533-4EF3-ADB3-BB083F81AAA9}">
      <dgm:prSet/>
      <dgm:spPr/>
      <dgm:t>
        <a:bodyPr/>
        <a:lstStyle/>
        <a:p>
          <a:endParaRPr lang="en-US"/>
        </a:p>
      </dgm:t>
    </dgm:pt>
    <dgm:pt modelId="{B45DC468-5D5D-46E3-B5AF-3CAC8DF02FDF}">
      <dgm:prSet phldrT="[Text]"/>
      <dgm:spPr/>
      <dgm:t>
        <a:bodyPr/>
        <a:lstStyle/>
        <a:p>
          <a:r>
            <a:rPr lang="en-US" dirty="0" smtClean="0"/>
            <a:t>Goals &amp; Objectives</a:t>
          </a:r>
          <a:endParaRPr lang="en-US" dirty="0"/>
        </a:p>
      </dgm:t>
    </dgm:pt>
    <dgm:pt modelId="{98C87B99-C02E-4F8D-A333-1B362D8F290D}" type="parTrans" cxnId="{9E6A9D96-0C91-43A6-9972-1682E4251E7B}">
      <dgm:prSet/>
      <dgm:spPr/>
      <dgm:t>
        <a:bodyPr/>
        <a:lstStyle/>
        <a:p>
          <a:endParaRPr lang="en-US"/>
        </a:p>
      </dgm:t>
    </dgm:pt>
    <dgm:pt modelId="{6E407D14-60FF-464E-AC47-894BA1EE56C5}" type="sibTrans" cxnId="{9E6A9D96-0C91-43A6-9972-1682E4251E7B}">
      <dgm:prSet/>
      <dgm:spPr/>
      <dgm:t>
        <a:bodyPr/>
        <a:lstStyle/>
        <a:p>
          <a:endParaRPr lang="en-US"/>
        </a:p>
      </dgm:t>
    </dgm:pt>
    <dgm:pt modelId="{30A87187-C554-4874-9973-99B44D73F54E}">
      <dgm:prSet phldrT="[Text]"/>
      <dgm:spPr>
        <a:solidFill>
          <a:schemeClr val="accent3">
            <a:lumMod val="75000"/>
          </a:schemeClr>
        </a:solidFill>
      </dgm:spPr>
      <dgm:t>
        <a:bodyPr/>
        <a:lstStyle/>
        <a:p>
          <a:r>
            <a:rPr lang="en-US" dirty="0" smtClean="0"/>
            <a:t>Teacher</a:t>
          </a:r>
          <a:endParaRPr lang="en-US" dirty="0"/>
        </a:p>
      </dgm:t>
    </dgm:pt>
    <dgm:pt modelId="{4874FB6D-32A9-4B29-92B2-827A178D3B70}" type="parTrans" cxnId="{4555AFAD-3EDF-4F34-A193-922984FC615C}">
      <dgm:prSet/>
      <dgm:spPr/>
      <dgm:t>
        <a:bodyPr/>
        <a:lstStyle/>
        <a:p>
          <a:endParaRPr lang="en-US"/>
        </a:p>
      </dgm:t>
    </dgm:pt>
    <dgm:pt modelId="{F899EFA8-BB71-4146-8927-8E1787DC86A8}" type="sibTrans" cxnId="{4555AFAD-3EDF-4F34-A193-922984FC615C}">
      <dgm:prSet/>
      <dgm:spPr/>
      <dgm:t>
        <a:bodyPr/>
        <a:lstStyle/>
        <a:p>
          <a:endParaRPr lang="en-US"/>
        </a:p>
      </dgm:t>
    </dgm:pt>
    <dgm:pt modelId="{980952EC-42C2-42C7-9773-C0DA2DBD800B}" type="pres">
      <dgm:prSet presAssocID="{CCBA2B41-9890-4E73-9021-A7480F4379B0}" presName="compositeShape" presStyleCnt="0">
        <dgm:presLayoutVars>
          <dgm:chMax val="9"/>
          <dgm:dir/>
          <dgm:resizeHandles val="exact"/>
        </dgm:presLayoutVars>
      </dgm:prSet>
      <dgm:spPr/>
      <dgm:t>
        <a:bodyPr/>
        <a:lstStyle/>
        <a:p>
          <a:endParaRPr lang="en-US"/>
        </a:p>
      </dgm:t>
    </dgm:pt>
    <dgm:pt modelId="{EC2DC5F1-04C6-4D3D-B9C1-4B7FD4C3C6FA}" type="pres">
      <dgm:prSet presAssocID="{CCBA2B41-9890-4E73-9021-A7480F4379B0}" presName="triangle1" presStyleLbl="node1" presStyleIdx="0" presStyleCnt="4">
        <dgm:presLayoutVars>
          <dgm:bulletEnabled val="1"/>
        </dgm:presLayoutVars>
      </dgm:prSet>
      <dgm:spPr/>
      <dgm:t>
        <a:bodyPr/>
        <a:lstStyle/>
        <a:p>
          <a:endParaRPr lang="en-US"/>
        </a:p>
      </dgm:t>
    </dgm:pt>
    <dgm:pt modelId="{FA6E2C25-011B-4CB5-8A37-4238E61E8372}" type="pres">
      <dgm:prSet presAssocID="{CCBA2B41-9890-4E73-9021-A7480F4379B0}" presName="triangle2" presStyleLbl="node1" presStyleIdx="1" presStyleCnt="4" custScaleX="112478">
        <dgm:presLayoutVars>
          <dgm:bulletEnabled val="1"/>
        </dgm:presLayoutVars>
      </dgm:prSet>
      <dgm:spPr/>
      <dgm:t>
        <a:bodyPr/>
        <a:lstStyle/>
        <a:p>
          <a:endParaRPr lang="en-US"/>
        </a:p>
      </dgm:t>
    </dgm:pt>
    <dgm:pt modelId="{4FCDED5C-302C-4604-8039-9FBFB38C9CD0}" type="pres">
      <dgm:prSet presAssocID="{CCBA2B41-9890-4E73-9021-A7480F4379B0}" presName="triangle3" presStyleLbl="node1" presStyleIdx="2" presStyleCnt="4">
        <dgm:presLayoutVars>
          <dgm:bulletEnabled val="1"/>
        </dgm:presLayoutVars>
      </dgm:prSet>
      <dgm:spPr/>
      <dgm:t>
        <a:bodyPr/>
        <a:lstStyle/>
        <a:p>
          <a:endParaRPr lang="en-US"/>
        </a:p>
      </dgm:t>
    </dgm:pt>
    <dgm:pt modelId="{2F092A8A-D0C8-4859-B9BE-1FF0B9AC4568}" type="pres">
      <dgm:prSet presAssocID="{CCBA2B41-9890-4E73-9021-A7480F4379B0}" presName="triangle4" presStyleLbl="node1" presStyleIdx="3" presStyleCnt="4">
        <dgm:presLayoutVars>
          <dgm:bulletEnabled val="1"/>
        </dgm:presLayoutVars>
      </dgm:prSet>
      <dgm:spPr/>
      <dgm:t>
        <a:bodyPr/>
        <a:lstStyle/>
        <a:p>
          <a:endParaRPr lang="en-US"/>
        </a:p>
      </dgm:t>
    </dgm:pt>
  </dgm:ptLst>
  <dgm:cxnLst>
    <dgm:cxn modelId="{86DD0C7F-E32D-48A4-AECB-380540187FFB}" srcId="{CCBA2B41-9890-4E73-9021-A7480F4379B0}" destId="{BAB406F6-62FE-4763-A56F-9F8347B7B7BF}" srcOrd="0" destOrd="0" parTransId="{923AB27F-26F6-40DC-A424-86C000361681}" sibTransId="{EEC34CBB-0163-48B9-AF11-5C1EB5E2684C}"/>
    <dgm:cxn modelId="{9E6A9D96-0C91-43A6-9972-1682E4251E7B}" srcId="{CCBA2B41-9890-4E73-9021-A7480F4379B0}" destId="{B45DC468-5D5D-46E3-B5AF-3CAC8DF02FDF}" srcOrd="2" destOrd="0" parTransId="{98C87B99-C02E-4F8D-A333-1B362D8F290D}" sibTransId="{6E407D14-60FF-464E-AC47-894BA1EE56C5}"/>
    <dgm:cxn modelId="{EDCC3D32-005B-48EC-987E-FB84F96919FE}" type="presOf" srcId="{CCBA2B41-9890-4E73-9021-A7480F4379B0}" destId="{980952EC-42C2-42C7-9773-C0DA2DBD800B}" srcOrd="0" destOrd="0" presId="urn:microsoft.com/office/officeart/2005/8/layout/pyramid4"/>
    <dgm:cxn modelId="{5ED8A314-7533-4EF3-ADB3-BB083F81AAA9}" srcId="{CCBA2B41-9890-4E73-9021-A7480F4379B0}" destId="{8BD9B68A-60D8-45AF-A304-E95F0BAE136F}" srcOrd="1" destOrd="0" parTransId="{A68A494B-6751-4F10-933D-F0872650A228}" sibTransId="{AF59CAA8-D371-4CBC-A93C-92F71F726DD6}"/>
    <dgm:cxn modelId="{4555AFAD-3EDF-4F34-A193-922984FC615C}" srcId="{CCBA2B41-9890-4E73-9021-A7480F4379B0}" destId="{30A87187-C554-4874-9973-99B44D73F54E}" srcOrd="3" destOrd="0" parTransId="{4874FB6D-32A9-4B29-92B2-827A178D3B70}" sibTransId="{F899EFA8-BB71-4146-8927-8E1787DC86A8}"/>
    <dgm:cxn modelId="{69D51E70-A4AD-439B-BBD3-DF04E4BD9A58}" type="presOf" srcId="{BAB406F6-62FE-4763-A56F-9F8347B7B7BF}" destId="{EC2DC5F1-04C6-4D3D-B9C1-4B7FD4C3C6FA}" srcOrd="0" destOrd="0" presId="urn:microsoft.com/office/officeart/2005/8/layout/pyramid4"/>
    <dgm:cxn modelId="{742DCB57-3FE2-4A59-A723-E8BCC3261CDA}" type="presOf" srcId="{8BD9B68A-60D8-45AF-A304-E95F0BAE136F}" destId="{FA6E2C25-011B-4CB5-8A37-4238E61E8372}" srcOrd="0" destOrd="0" presId="urn:microsoft.com/office/officeart/2005/8/layout/pyramid4"/>
    <dgm:cxn modelId="{3E929FFC-70C9-4C34-ABE4-37789993CFD9}" type="presOf" srcId="{B45DC468-5D5D-46E3-B5AF-3CAC8DF02FDF}" destId="{4FCDED5C-302C-4604-8039-9FBFB38C9CD0}" srcOrd="0" destOrd="0" presId="urn:microsoft.com/office/officeart/2005/8/layout/pyramid4"/>
    <dgm:cxn modelId="{C76ED66D-B2AC-47D2-A5CC-86C73566D577}" type="presOf" srcId="{30A87187-C554-4874-9973-99B44D73F54E}" destId="{2F092A8A-D0C8-4859-B9BE-1FF0B9AC4568}" srcOrd="0" destOrd="0" presId="urn:microsoft.com/office/officeart/2005/8/layout/pyramid4"/>
    <dgm:cxn modelId="{90B5708D-4D16-4FCB-B2AC-437E9991352B}" type="presParOf" srcId="{980952EC-42C2-42C7-9773-C0DA2DBD800B}" destId="{EC2DC5F1-04C6-4D3D-B9C1-4B7FD4C3C6FA}" srcOrd="0" destOrd="0" presId="urn:microsoft.com/office/officeart/2005/8/layout/pyramid4"/>
    <dgm:cxn modelId="{9370FC47-802A-4AE9-AB9A-A13B29A3D5AF}" type="presParOf" srcId="{980952EC-42C2-42C7-9773-C0DA2DBD800B}" destId="{FA6E2C25-011B-4CB5-8A37-4238E61E8372}" srcOrd="1" destOrd="0" presId="urn:microsoft.com/office/officeart/2005/8/layout/pyramid4"/>
    <dgm:cxn modelId="{02037380-7D0E-433B-844D-06951E0BD983}" type="presParOf" srcId="{980952EC-42C2-42C7-9773-C0DA2DBD800B}" destId="{4FCDED5C-302C-4604-8039-9FBFB38C9CD0}" srcOrd="2" destOrd="0" presId="urn:microsoft.com/office/officeart/2005/8/layout/pyramid4"/>
    <dgm:cxn modelId="{4170FAA9-B8AE-4A11-A0BF-E63A84CF1B33}" type="presParOf" srcId="{980952EC-42C2-42C7-9773-C0DA2DBD800B}" destId="{2F092A8A-D0C8-4859-B9BE-1FF0B9AC456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92866-2879-406D-96F3-F4F22C4836A4}">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Competencies</a:t>
          </a:r>
          <a:endParaRPr lang="en-US" sz="2800" kern="1200" dirty="0"/>
        </a:p>
      </dsp:txBody>
      <dsp:txXfrm>
        <a:off x="1727" y="1810385"/>
        <a:ext cx="2688282" cy="1810385"/>
      </dsp:txXfrm>
    </dsp:sp>
    <dsp:sp modelId="{F8C6FED5-79BB-4D22-8E31-2B06A17E7F01}">
      <dsp:nvSpPr>
        <dsp:cNvPr id="0" name=""/>
        <dsp:cNvSpPr/>
      </dsp:nvSpPr>
      <dsp:spPr>
        <a:xfrm>
          <a:off x="592296" y="271557"/>
          <a:ext cx="1507145" cy="150714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B6F8D-1F81-4A3C-AEF8-558955D97FE1}">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smtClean="0"/>
            <a:t>Goals</a:t>
          </a:r>
          <a:endParaRPr lang="en-US" sz="2800" kern="1200" dirty="0"/>
        </a:p>
      </dsp:txBody>
      <dsp:txXfrm>
        <a:off x="2770658" y="1810385"/>
        <a:ext cx="2688282" cy="1810385"/>
      </dsp:txXfrm>
    </dsp:sp>
    <dsp:sp modelId="{EECD1E5B-7680-49A5-8F5C-1DFDF8739206}">
      <dsp:nvSpPr>
        <dsp:cNvPr id="0" name=""/>
        <dsp:cNvSpPr/>
      </dsp:nvSpPr>
      <dsp:spPr>
        <a:xfrm>
          <a:off x="3361227" y="271557"/>
          <a:ext cx="1507145" cy="150714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AEEA62-5241-47A3-84DF-BA2DDB732983}">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Objectives</a:t>
          </a:r>
          <a:endParaRPr lang="en-US" sz="2800" kern="1200" dirty="0"/>
        </a:p>
      </dsp:txBody>
      <dsp:txXfrm>
        <a:off x="5539589" y="1810385"/>
        <a:ext cx="2688282" cy="1810385"/>
      </dsp:txXfrm>
    </dsp:sp>
    <dsp:sp modelId="{908F1A1A-D815-4498-BD5F-95373B8D5D5A}">
      <dsp:nvSpPr>
        <dsp:cNvPr id="0" name=""/>
        <dsp:cNvSpPr/>
      </dsp:nvSpPr>
      <dsp:spPr>
        <a:xfrm>
          <a:off x="6130158" y="271557"/>
          <a:ext cx="1507145" cy="1507145"/>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6E71B-EDE4-4CFE-B6EB-91D9B2800DA0}">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DC5F1-04C6-4D3D-B9C1-4B7FD4C3C6FA}">
      <dsp:nvSpPr>
        <dsp:cNvPr id="0" name=""/>
        <dsp:cNvSpPr/>
      </dsp:nvSpPr>
      <dsp:spPr>
        <a:xfrm>
          <a:off x="2136119" y="0"/>
          <a:ext cx="1945116" cy="1945116"/>
        </a:xfrm>
        <a:prstGeom prst="triangl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a:t>
          </a:r>
          <a:endParaRPr lang="en-US" sz="1400" kern="1200" dirty="0"/>
        </a:p>
      </dsp:txBody>
      <dsp:txXfrm>
        <a:off x="2622398" y="972558"/>
        <a:ext cx="972558" cy="972558"/>
      </dsp:txXfrm>
    </dsp:sp>
    <dsp:sp modelId="{FA6E2C25-011B-4CB5-8A37-4238E61E8372}">
      <dsp:nvSpPr>
        <dsp:cNvPr id="0" name=""/>
        <dsp:cNvSpPr/>
      </dsp:nvSpPr>
      <dsp:spPr>
        <a:xfrm>
          <a:off x="1042206" y="1945116"/>
          <a:ext cx="2187827" cy="1945116"/>
        </a:xfrm>
        <a:prstGeom prst="triangl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Clerkship</a:t>
          </a:r>
          <a:endParaRPr lang="en-US" sz="1500" b="1" kern="1200" dirty="0"/>
        </a:p>
      </dsp:txBody>
      <dsp:txXfrm>
        <a:off x="1589163" y="2917674"/>
        <a:ext cx="1093913" cy="972558"/>
      </dsp:txXfrm>
    </dsp:sp>
    <dsp:sp modelId="{4FCDED5C-302C-4604-8039-9FBFB38C9CD0}">
      <dsp:nvSpPr>
        <dsp:cNvPr id="0" name=""/>
        <dsp:cNvSpPr/>
      </dsp:nvSpPr>
      <dsp:spPr>
        <a:xfrm rot="10800000">
          <a:off x="2136119" y="1945116"/>
          <a:ext cx="1945116" cy="194511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Goals &amp; Objectives</a:t>
          </a:r>
          <a:endParaRPr lang="en-US" sz="1400" kern="1200" dirty="0"/>
        </a:p>
      </dsp:txBody>
      <dsp:txXfrm rot="10800000">
        <a:off x="2622398" y="1945116"/>
        <a:ext cx="972558" cy="972558"/>
      </dsp:txXfrm>
    </dsp:sp>
    <dsp:sp modelId="{2F092A8A-D0C8-4859-B9BE-1FF0B9AC4568}">
      <dsp:nvSpPr>
        <dsp:cNvPr id="0" name=""/>
        <dsp:cNvSpPr/>
      </dsp:nvSpPr>
      <dsp:spPr>
        <a:xfrm>
          <a:off x="3108677" y="1945116"/>
          <a:ext cx="1945116" cy="1945116"/>
        </a:xfrm>
        <a:prstGeom prst="triangl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Teacher</a:t>
          </a:r>
          <a:endParaRPr lang="en-US" sz="1400" kern="1200" dirty="0"/>
        </a:p>
      </dsp:txBody>
      <dsp:txXfrm>
        <a:off x="3594956" y="2917674"/>
        <a:ext cx="972558" cy="97255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11/7/2018</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282061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Education Program Objectives –overarching goals for medical education curriculum, years 1-4.  Currently under development.</a:t>
            </a:r>
          </a:p>
          <a:p>
            <a:endParaRPr lang="en-US" dirty="0" smtClean="0"/>
          </a:p>
          <a:p>
            <a:r>
              <a:rPr lang="en-US" dirty="0" smtClean="0"/>
              <a:t>Learning Environment Policy – outlines:</a:t>
            </a:r>
          </a:p>
          <a:p>
            <a:pPr marL="285750" indent="-285750">
              <a:buFont typeface="Arial" panose="020B0604020202020204" pitchFamily="34" charset="0"/>
              <a:buChar char="•"/>
            </a:pPr>
            <a:r>
              <a:rPr lang="en-US" dirty="0" smtClean="0"/>
              <a:t>Standard of conduct</a:t>
            </a:r>
          </a:p>
          <a:p>
            <a:pPr marL="285750" indent="-285750">
              <a:buFont typeface="Arial" panose="020B0604020202020204" pitchFamily="34" charset="0"/>
              <a:buChar char="•"/>
            </a:pPr>
            <a:r>
              <a:rPr lang="en-US" dirty="0" smtClean="0"/>
              <a:t>Student</a:t>
            </a:r>
            <a:r>
              <a:rPr lang="en-US" baseline="0" dirty="0" smtClean="0"/>
              <a:t> mistreatment</a:t>
            </a:r>
          </a:p>
          <a:p>
            <a:pPr marL="285750" indent="-285750">
              <a:buFont typeface="Arial" panose="020B0604020202020204" pitchFamily="34" charset="0"/>
              <a:buChar char="•"/>
            </a:pPr>
            <a:r>
              <a:rPr lang="en-US" baseline="0" dirty="0" smtClean="0"/>
              <a:t>Guiding principles (duty, integrity, respect)</a:t>
            </a:r>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398509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Arial" charset="0"/>
                <a:ea typeface="+mn-ea"/>
                <a:cs typeface="+mn-cs"/>
              </a:rPr>
              <a:t>Scrubs - </a:t>
            </a:r>
            <a:r>
              <a:rPr lang="en-US" sz="1600" b="0" i="0" kern="1200" dirty="0" err="1" smtClean="0">
                <a:solidFill>
                  <a:schemeClr val="tx1"/>
                </a:solidFill>
                <a:effectLst/>
                <a:latin typeface="Arial" charset="0"/>
                <a:ea typeface="+mn-ea"/>
                <a:cs typeface="+mn-cs"/>
              </a:rPr>
              <a:t>Dr</a:t>
            </a:r>
            <a:r>
              <a:rPr lang="en-US" sz="1600" b="0" i="0" kern="1200" dirty="0" smtClean="0">
                <a:solidFill>
                  <a:schemeClr val="tx1"/>
                </a:solidFill>
                <a:effectLst/>
                <a:latin typeface="Arial" charset="0"/>
                <a:ea typeface="+mn-ea"/>
                <a:cs typeface="+mn-cs"/>
              </a:rPr>
              <a:t> Cox and JD - Flesh Eating Bacteria scene</a:t>
            </a:r>
          </a:p>
          <a:p>
            <a:r>
              <a:rPr lang="en-US" dirty="0" smtClean="0"/>
              <a:t>Available on </a:t>
            </a:r>
            <a:r>
              <a:rPr lang="en-US" dirty="0" err="1" smtClean="0"/>
              <a:t>youtube</a:t>
            </a:r>
            <a:endParaRPr lang="en-US" dirty="0" smtClean="0"/>
          </a:p>
          <a:p>
            <a:r>
              <a:rPr lang="en-US" dirty="0" smtClean="0"/>
              <a:t>Play until 1:21</a:t>
            </a:r>
          </a:p>
          <a:p>
            <a:endParaRPr lang="en-US" dirty="0" smtClean="0"/>
          </a:p>
        </p:txBody>
      </p:sp>
      <p:sp>
        <p:nvSpPr>
          <p:cNvPr id="4" name="Slide Number Placeholder 3"/>
          <p:cNvSpPr>
            <a:spLocks noGrp="1"/>
          </p:cNvSpPr>
          <p:nvPr>
            <p:ph type="sldNum" sz="quarter" idx="10"/>
          </p:nvPr>
        </p:nvSpPr>
        <p:spPr/>
        <p:txBody>
          <a:bodyPr/>
          <a:lstStyle/>
          <a:p>
            <a:fld id="{C47E8355-D7F6-4D25-A516-21E514F47AB3}" type="slidenum">
              <a:rPr lang="en-US" smtClean="0"/>
              <a:pPr/>
              <a:t>5</a:t>
            </a:fld>
            <a:endParaRPr lang="en-US"/>
          </a:p>
        </p:txBody>
      </p:sp>
    </p:spTree>
    <p:extLst>
      <p:ext uri="{BB962C8B-B14F-4D97-AF65-F5344CB8AC3E}">
        <p14:creationId xmlns:p14="http://schemas.microsoft.com/office/powerpoint/2010/main" val="180818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video is to get audience engaged and warm up.  Essentially only highlights examples of an unsafe learning climate (which are obvious).  It will hopefully get them talking….</a:t>
            </a:r>
          </a:p>
          <a:p>
            <a:endParaRPr lang="en-US" dirty="0" smtClean="0"/>
          </a:p>
          <a:p>
            <a:r>
              <a:rPr lang="en-US" dirty="0" smtClean="0"/>
              <a:t>Think-pair-share</a:t>
            </a:r>
          </a:p>
          <a:p>
            <a:r>
              <a:rPr lang="en-US" sz="1200" kern="1200" dirty="0" smtClean="0">
                <a:solidFill>
                  <a:schemeClr val="tx1"/>
                </a:solidFill>
                <a:effectLst/>
                <a:latin typeface="+mn-lt"/>
                <a:ea typeface="+mn-ea"/>
                <a:cs typeface="+mn-cs"/>
              </a:rPr>
              <a:t>Discussion points:</a:t>
            </a:r>
          </a:p>
          <a:p>
            <a:r>
              <a:rPr lang="en-US" sz="1200" kern="1200" dirty="0" smtClean="0">
                <a:solidFill>
                  <a:schemeClr val="tx1"/>
                </a:solidFill>
                <a:effectLst/>
                <a:latin typeface="+mn-lt"/>
                <a:ea typeface="+mn-ea"/>
                <a:cs typeface="+mn-cs"/>
              </a:rPr>
              <a:t>Specific challenges to learning in the clinical environment </a:t>
            </a:r>
          </a:p>
          <a:p>
            <a:r>
              <a:rPr lang="en-US" sz="1200" kern="1200" dirty="0" smtClean="0">
                <a:solidFill>
                  <a:schemeClr val="tx1"/>
                </a:solidFill>
                <a:effectLst/>
                <a:latin typeface="+mn-lt"/>
                <a:ea typeface="+mn-ea"/>
                <a:cs typeface="+mn-cs"/>
              </a:rPr>
              <a:t>Impact on the observers watching the interaction – hidden</a:t>
            </a:r>
            <a:r>
              <a:rPr lang="en-US" sz="1200" kern="1200" baseline="0" dirty="0" smtClean="0">
                <a:solidFill>
                  <a:schemeClr val="tx1"/>
                </a:solidFill>
                <a:effectLst/>
                <a:latin typeface="+mn-lt"/>
                <a:ea typeface="+mn-ea"/>
                <a:cs typeface="+mn-cs"/>
              </a:rPr>
              <a:t> curriculum</a:t>
            </a:r>
            <a:r>
              <a:rPr lang="en-US" sz="1200" kern="1200" dirty="0" smtClean="0">
                <a:solidFill>
                  <a:schemeClr val="tx1"/>
                </a:solidFill>
                <a:effectLst/>
                <a:latin typeface="+mn-lt"/>
                <a:ea typeface="+mn-ea"/>
                <a:cs typeface="+mn-cs"/>
              </a:rPr>
              <a:t> (unprofessionalism)</a:t>
            </a:r>
          </a:p>
          <a:p>
            <a:r>
              <a:rPr lang="en-US" sz="1200" kern="1200" dirty="0" smtClean="0">
                <a:solidFill>
                  <a:schemeClr val="tx1"/>
                </a:solidFill>
                <a:effectLst/>
                <a:latin typeface="+mn-lt"/>
                <a:ea typeface="+mn-ea"/>
                <a:cs typeface="+mn-cs"/>
              </a:rPr>
              <a:t>Safe elements – attending supervises resident</a:t>
            </a:r>
            <a:r>
              <a:rPr lang="en-US" sz="1200" kern="1200" baseline="0" dirty="0" smtClean="0">
                <a:solidFill>
                  <a:schemeClr val="tx1"/>
                </a:solidFill>
                <a:effectLst/>
                <a:latin typeface="+mn-lt"/>
                <a:ea typeface="+mn-ea"/>
                <a:cs typeface="+mn-cs"/>
              </a:rPr>
              <a:t>, they see the patient together, they discuss the case, resident speaks up when he does not agree</a:t>
            </a:r>
          </a:p>
          <a:p>
            <a:r>
              <a:rPr lang="en-US" sz="1200" kern="1200" baseline="0" dirty="0" smtClean="0">
                <a:solidFill>
                  <a:schemeClr val="tx1"/>
                </a:solidFill>
                <a:effectLst/>
                <a:latin typeface="+mn-lt"/>
                <a:ea typeface="+mn-ea"/>
                <a:cs typeface="+mn-cs"/>
              </a:rPr>
              <a:t>Unsafe elements – attending is unprofessional, does not support resident’s clinical impression, etc.</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7E8355-D7F6-4D25-A516-21E514F47AB3}" type="slidenum">
              <a:rPr lang="en-US" smtClean="0"/>
              <a:pPr/>
              <a:t>6</a:t>
            </a:fld>
            <a:endParaRPr lang="en-US"/>
          </a:p>
        </p:txBody>
      </p:sp>
    </p:spTree>
    <p:extLst>
      <p:ext uri="{BB962C8B-B14F-4D97-AF65-F5344CB8AC3E}">
        <p14:creationId xmlns:p14="http://schemas.microsoft.com/office/powerpoint/2010/main" val="360162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Goldman</a:t>
            </a:r>
            <a:r>
              <a:rPr lang="en-US" baseline="0" dirty="0" smtClean="0"/>
              <a:t> discusses the importance of crafting a learning environment to inspire “aha moments”.</a:t>
            </a:r>
          </a:p>
          <a:p>
            <a:endParaRPr lang="en-US" baseline="0" dirty="0" smtClean="0"/>
          </a:p>
          <a:p>
            <a:r>
              <a:rPr lang="en-US" baseline="0" dirty="0" smtClean="0"/>
              <a:t>In this session we will discuss our training environment and how it supports us or hinders us from creating our own “aha moments”.  </a:t>
            </a:r>
          </a:p>
          <a:p>
            <a:endParaRPr lang="en-US" baseline="0" dirty="0" smtClean="0"/>
          </a:p>
          <a:p>
            <a:r>
              <a:rPr lang="en-US" sz="1600" kern="1200" dirty="0" smtClean="0">
                <a:solidFill>
                  <a:schemeClr val="tx1"/>
                </a:solidFill>
                <a:effectLst/>
                <a:latin typeface="Arial" charset="0"/>
                <a:ea typeface="+mn-ea"/>
                <a:cs typeface="+mn-cs"/>
              </a:rPr>
              <a:t>Reflective prompt:</a:t>
            </a:r>
          </a:p>
          <a:p>
            <a:r>
              <a:rPr lang="en-US" sz="1600" kern="1200" dirty="0" smtClean="0">
                <a:solidFill>
                  <a:schemeClr val="tx1"/>
                </a:solidFill>
                <a:effectLst/>
                <a:latin typeface="Arial" charset="0"/>
                <a:ea typeface="+mn-ea"/>
                <a:cs typeface="+mn-cs"/>
              </a:rPr>
              <a:t>Take a moment to envision your learning environment(s).  In his TED talk, Matt Goldman identifies several factors that influence the quality of the learning experience.  Choose and reflect on one characteristic. Why does this resonate with you and how you could address it in your own learning environment?</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345677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his TED talk, Matt Goldman describes these criteria</a:t>
            </a:r>
            <a:r>
              <a:rPr lang="en-US" baseline="0" dirty="0" smtClean="0"/>
              <a:t> as part of the optimum conditions for innovative and creative environments</a:t>
            </a:r>
          </a:p>
          <a:p>
            <a:endParaRPr lang="en-US" baseline="0" dirty="0" smtClean="0"/>
          </a:p>
          <a:p>
            <a:r>
              <a:rPr lang="en-US" baseline="0" dirty="0" smtClean="0"/>
              <a:t>What are the optimum conditions for our learning environment? – Leads into activity on next slide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69468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 to consider:</a:t>
            </a:r>
          </a:p>
          <a:p>
            <a:pPr marL="285750" indent="-285750">
              <a:buFont typeface="Arial" panose="020B0604020202020204" pitchFamily="34" charset="0"/>
              <a:buChar char="•"/>
            </a:pPr>
            <a:r>
              <a:rPr lang="en-US" dirty="0" smtClean="0"/>
              <a:t>Stimulation (teaching behavior - enthusiasm, interest)</a:t>
            </a:r>
          </a:p>
          <a:p>
            <a:pPr marL="285750" indent="-285750">
              <a:buFont typeface="Arial" panose="020B0604020202020204" pitchFamily="34" charset="0"/>
              <a:buChar char="•"/>
            </a:pPr>
            <a:r>
              <a:rPr lang="en-US" dirty="0" smtClean="0"/>
              <a:t>Learner involvement (teaching behavior</a:t>
            </a:r>
            <a:r>
              <a:rPr lang="en-US" baseline="0" dirty="0" smtClean="0"/>
              <a:t> – eye contact, listening, encourage participation, avoid one-way conversation)</a:t>
            </a:r>
          </a:p>
          <a:p>
            <a:pPr marL="285750" indent="-285750">
              <a:buFont typeface="Arial" panose="020B0604020202020204" pitchFamily="34" charset="0"/>
              <a:buChar char="•"/>
            </a:pPr>
            <a:r>
              <a:rPr lang="en-US" baseline="0" dirty="0" smtClean="0"/>
              <a:t>Respect and comfort (teaching behavior – know learners’ names, invite learner opinion and respect divergent opinions, avoid ridicule/intimidate/interruption, acknowledge problems faced by learners)</a:t>
            </a:r>
          </a:p>
          <a:p>
            <a:pPr marL="285750" indent="-285750">
              <a:buFont typeface="Arial" panose="020B0604020202020204" pitchFamily="34" charset="0"/>
              <a:buChar char="•"/>
            </a:pPr>
            <a:r>
              <a:rPr lang="en-US" baseline="0" dirty="0" smtClean="0"/>
              <a:t>Admission of limitations (teaching behavior – admit own errors/limitations, invite learners to do the same, acknowledge limitations in medicine and medical education, avoid being dogmatic)</a:t>
            </a:r>
          </a:p>
          <a:p>
            <a:endParaRPr lang="en-US" dirty="0"/>
          </a:p>
        </p:txBody>
      </p:sp>
      <p:sp>
        <p:nvSpPr>
          <p:cNvPr id="4" name="Slide Number Placeholder 3"/>
          <p:cNvSpPr>
            <a:spLocks noGrp="1"/>
          </p:cNvSpPr>
          <p:nvPr>
            <p:ph type="sldNum" sz="quarter" idx="10"/>
          </p:nvPr>
        </p:nvSpPr>
        <p:spPr/>
        <p:txBody>
          <a:bodyPr/>
          <a:lstStyle/>
          <a:p>
            <a:fld id="{C47E8355-D7F6-4D25-A516-21E514F47AB3}" type="slidenum">
              <a:rPr lang="en-US" smtClean="0"/>
              <a:pPr/>
              <a:t>9</a:t>
            </a:fld>
            <a:endParaRPr lang="en-US"/>
          </a:p>
        </p:txBody>
      </p:sp>
    </p:spTree>
    <p:extLst>
      <p:ext uri="{BB962C8B-B14F-4D97-AF65-F5344CB8AC3E}">
        <p14:creationId xmlns:p14="http://schemas.microsoft.com/office/powerpoint/2010/main" val="246295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these points after discussing points identified</a:t>
            </a:r>
            <a:r>
              <a:rPr lang="en-US" baseline="0" dirty="0" smtClean="0"/>
              <a:t> in prior activity</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91338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Summary/transition SLIDE – Transition to discussing</a:t>
            </a:r>
            <a:r>
              <a:rPr lang="en-US" b="0" baseline="0" dirty="0" smtClean="0">
                <a:solidFill>
                  <a:schemeClr val="tx1"/>
                </a:solidFill>
              </a:rPr>
              <a:t> the importance of knowing and setting goals and objectives as a foundation for a successful learning environment</a:t>
            </a:r>
            <a:endParaRPr lang="en-US" b="0" dirty="0" smtClean="0">
              <a:solidFill>
                <a:schemeClr val="tx1"/>
              </a:solidFill>
            </a:endParaRPr>
          </a:p>
          <a:p>
            <a:endParaRPr lang="en-US" b="0" dirty="0" smtClean="0">
              <a:solidFill>
                <a:schemeClr val="tx1"/>
              </a:solidFill>
            </a:endParaRPr>
          </a:p>
          <a:p>
            <a:r>
              <a:rPr lang="en-US" b="0" dirty="0" smtClean="0">
                <a:solidFill>
                  <a:schemeClr val="tx1"/>
                </a:solidFill>
              </a:rPr>
              <a:t>Competency - </a:t>
            </a:r>
            <a:r>
              <a:rPr lang="en-US" sz="1600" b="0" i="0" kern="1200" dirty="0" smtClean="0">
                <a:solidFill>
                  <a:schemeClr val="tx1"/>
                </a:solidFill>
                <a:effectLst/>
                <a:latin typeface="Arial" charset="0"/>
                <a:ea typeface="+mn-ea"/>
                <a:cs typeface="+mn-cs"/>
              </a:rPr>
              <a:t>the ability to do something successfully or efficiently. Graduate medical students competent to enter intern year.</a:t>
            </a:r>
          </a:p>
          <a:p>
            <a:endParaRPr lang="en-US" sz="1600" b="0" i="0" kern="1200" dirty="0" smtClean="0">
              <a:solidFill>
                <a:schemeClr val="tx1"/>
              </a:solidFill>
              <a:effectLst/>
              <a:latin typeface="Arial" charset="0"/>
              <a:ea typeface="+mn-ea"/>
              <a:cs typeface="+mn-cs"/>
            </a:endParaRPr>
          </a:p>
          <a:p>
            <a:r>
              <a:rPr lang="en-US" sz="1600" b="0" i="0" kern="1200" dirty="0" smtClean="0">
                <a:solidFill>
                  <a:schemeClr val="tx1"/>
                </a:solidFill>
                <a:effectLst/>
                <a:latin typeface="Arial" charset="0"/>
                <a:ea typeface="+mn-ea"/>
                <a:cs typeface="+mn-cs"/>
              </a:rPr>
              <a:t>Goal</a:t>
            </a:r>
            <a:r>
              <a:rPr lang="en-US" sz="1600" b="0" i="0" kern="1200" baseline="0" dirty="0" smtClean="0">
                <a:solidFill>
                  <a:schemeClr val="tx1"/>
                </a:solidFill>
                <a:effectLst/>
                <a:latin typeface="Arial" charset="0"/>
                <a:ea typeface="+mn-ea"/>
                <a:cs typeface="+mn-cs"/>
              </a:rPr>
              <a:t> – </a:t>
            </a:r>
            <a:r>
              <a:rPr lang="en-US" sz="1600" b="0" i="0" kern="1200" dirty="0" smtClean="0">
                <a:solidFill>
                  <a:schemeClr val="tx1"/>
                </a:solidFill>
                <a:effectLst/>
                <a:latin typeface="Arial" charset="0"/>
                <a:ea typeface="+mn-ea"/>
                <a:cs typeface="+mn-cs"/>
              </a:rPr>
              <a:t>the object of a curriculum</a:t>
            </a:r>
            <a:r>
              <a:rPr lang="en-US" sz="1600" b="0" i="0" kern="1200" baseline="0" dirty="0" smtClean="0">
                <a:solidFill>
                  <a:schemeClr val="tx1"/>
                </a:solidFill>
                <a:effectLst/>
                <a:latin typeface="Arial" charset="0"/>
                <a:ea typeface="+mn-ea"/>
                <a:cs typeface="+mn-cs"/>
              </a:rPr>
              <a:t> or program’s</a:t>
            </a:r>
            <a:r>
              <a:rPr lang="en-US" sz="1600" b="0" i="0" kern="1200" dirty="0" smtClean="0">
                <a:solidFill>
                  <a:schemeClr val="tx1"/>
                </a:solidFill>
                <a:effectLst/>
                <a:latin typeface="Arial" charset="0"/>
                <a:ea typeface="+mn-ea"/>
                <a:cs typeface="+mn-cs"/>
              </a:rPr>
              <a:t> effort; an aim or desired result.  Think big picture.  Match</a:t>
            </a:r>
            <a:r>
              <a:rPr lang="en-US" sz="1600" b="0" i="0" kern="1200" baseline="0" dirty="0" smtClean="0">
                <a:solidFill>
                  <a:schemeClr val="tx1"/>
                </a:solidFill>
                <a:effectLst/>
                <a:latin typeface="Arial" charset="0"/>
                <a:ea typeface="+mn-ea"/>
                <a:cs typeface="+mn-cs"/>
              </a:rPr>
              <a:t> all the medical students.</a:t>
            </a:r>
          </a:p>
          <a:p>
            <a:endParaRPr lang="en-US" sz="1600" b="0" i="0" kern="1200" baseline="0" dirty="0" smtClean="0">
              <a:solidFill>
                <a:schemeClr val="tx1"/>
              </a:solidFill>
              <a:effectLst/>
              <a:latin typeface="Arial" charset="0"/>
              <a:ea typeface="+mn-ea"/>
              <a:cs typeface="+mn-cs"/>
            </a:endParaRPr>
          </a:p>
          <a:p>
            <a:r>
              <a:rPr lang="en-US" sz="1600" b="0" i="0" kern="1200" baseline="0" dirty="0" smtClean="0">
                <a:solidFill>
                  <a:schemeClr val="tx1"/>
                </a:solidFill>
                <a:effectLst/>
                <a:latin typeface="Arial" charset="0"/>
                <a:ea typeface="+mn-ea"/>
                <a:cs typeface="+mn-cs"/>
              </a:rPr>
              <a:t>Objective - </a:t>
            </a:r>
            <a:r>
              <a:rPr lang="en-US" sz="1600" b="0" i="0" kern="1200" dirty="0" smtClean="0">
                <a:solidFill>
                  <a:schemeClr val="tx1"/>
                </a:solidFill>
                <a:effectLst/>
                <a:latin typeface="Arial" charset="0"/>
                <a:ea typeface="+mn-ea"/>
                <a:cs typeface="+mn-cs"/>
              </a:rPr>
              <a:t>statements that define the expected goal of a curriculum, course, lesson or activity in terms of demonstrable skills or knowledge that will be acquired by a student as a result of instruction. Also known as : Instructional objectives, learning outcomes, learning goals.</a:t>
            </a:r>
          </a:p>
          <a:p>
            <a:endParaRPr lang="en-US" sz="1600" b="0" i="0" kern="1200" dirty="0" smtClean="0">
              <a:solidFill>
                <a:schemeClr val="tx1"/>
              </a:solidFill>
              <a:effectLst/>
              <a:latin typeface="Arial" charset="0"/>
              <a:ea typeface="+mn-ea"/>
              <a:cs typeface="+mn-cs"/>
            </a:endParaRPr>
          </a:p>
          <a:p>
            <a:r>
              <a:rPr lang="en-US" sz="1600" b="0" i="0" kern="1200" dirty="0" smtClean="0">
                <a:solidFill>
                  <a:schemeClr val="tx1"/>
                </a:solidFill>
                <a:effectLst/>
                <a:latin typeface="Arial" charset="0"/>
                <a:ea typeface="+mn-ea"/>
                <a:cs typeface="+mn-cs"/>
              </a:rPr>
              <a:t>Feedback – Does the learner know what</a:t>
            </a:r>
            <a:r>
              <a:rPr lang="en-US" sz="1600" b="0" i="0" kern="1200" baseline="0" dirty="0" smtClean="0">
                <a:solidFill>
                  <a:schemeClr val="tx1"/>
                </a:solidFill>
                <a:effectLst/>
                <a:latin typeface="Arial" charset="0"/>
                <a:ea typeface="+mn-ea"/>
                <a:cs typeface="+mn-cs"/>
              </a:rPr>
              <a:t> the teacher thinks about them?</a:t>
            </a:r>
          </a:p>
          <a:p>
            <a:endParaRPr lang="en-US" sz="1600" b="0" i="0" kern="1200" baseline="0" dirty="0" smtClean="0">
              <a:solidFill>
                <a:schemeClr val="tx1"/>
              </a:solidFill>
              <a:effectLst/>
              <a:latin typeface="Arial" charset="0"/>
              <a:ea typeface="+mn-ea"/>
              <a:cs typeface="+mn-cs"/>
            </a:endParaRPr>
          </a:p>
          <a:p>
            <a:r>
              <a:rPr lang="en-US" sz="1600" b="0" i="0" kern="1200" baseline="0" dirty="0" smtClean="0">
                <a:solidFill>
                  <a:schemeClr val="tx1"/>
                </a:solidFill>
                <a:effectLst/>
                <a:latin typeface="Arial" charset="0"/>
                <a:ea typeface="+mn-ea"/>
                <a:cs typeface="+mn-cs"/>
              </a:rPr>
              <a:t>Evaluation – Does the teacher know where the learner is?</a:t>
            </a:r>
            <a:endParaRPr lang="en-US" b="0" dirty="0" smtClean="0">
              <a:solidFill>
                <a:schemeClr val="tx1"/>
              </a:solidFill>
            </a:endParaRP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C47E8355-D7F6-4D25-A516-21E514F47AB3}" type="slidenum">
              <a:rPr lang="en-US" smtClean="0"/>
              <a:pPr/>
              <a:t>11</a:t>
            </a:fld>
            <a:endParaRPr lang="en-US"/>
          </a:p>
        </p:txBody>
      </p:sp>
    </p:spTree>
    <p:extLst>
      <p:ext uri="{BB962C8B-B14F-4D97-AF65-F5344CB8AC3E}">
        <p14:creationId xmlns:p14="http://schemas.microsoft.com/office/powerpoint/2010/main" val="21604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a:t>
            </a:r>
            <a:r>
              <a:rPr lang="en-US" baseline="0" dirty="0" smtClean="0"/>
              <a:t> of the teacher is to consider and address everyone’s goals and expectations</a:t>
            </a:r>
          </a:p>
          <a:p>
            <a:endParaRPr lang="en-US" baseline="0" dirty="0" smtClean="0"/>
          </a:p>
          <a:p>
            <a:r>
              <a:rPr lang="en-US" baseline="0" dirty="0" smtClean="0"/>
              <a:t>How does the teacher make the content meaningful?  (help the learner understand and retain it)</a:t>
            </a:r>
          </a:p>
          <a:p>
            <a:endParaRPr lang="en-US" baseline="0" dirty="0" smtClean="0"/>
          </a:p>
          <a:p>
            <a:r>
              <a:rPr lang="en-US" baseline="0" dirty="0" smtClean="0"/>
              <a:t>Is the teacher taking advantage of the learner’s motivation?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4127740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8" cy="972934"/>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31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D80C74B3-7FBD-6445-9383-46C3842AB853}" type="datetimeFigureOut">
              <a:rPr lang="en-US" smtClean="0"/>
              <a:t>11/7/2018</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CA7EB5D4-C49C-4148-8FB4-E1120D22CD02}" type="slidenum">
              <a:rPr lang="en-US" smtClean="0"/>
              <a:t>‹#›</a:t>
            </a:fld>
            <a:endParaRPr lang="en-US" dirty="0"/>
          </a:p>
        </p:txBody>
      </p:sp>
    </p:spTree>
    <p:extLst>
      <p:ext uri="{BB962C8B-B14F-4D97-AF65-F5344CB8AC3E}">
        <p14:creationId xmlns:p14="http://schemas.microsoft.com/office/powerpoint/2010/main" val="241529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1" y="56223"/>
            <a:ext cx="5839539" cy="83421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Em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smtClean="0">
                <a:latin typeface="Arial" charset="0"/>
              </a:rPr>
              <a:t>‘-</a:t>
            </a:r>
            <a:endParaRPr lang="en-US" sz="1800" dirty="0">
              <a:latin typeface="Arial" charset="0"/>
            </a:endParaRP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6461" y="56223"/>
            <a:ext cx="5839539" cy="83421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 id="2147483908" r:id="rId10"/>
    <p:sldLayoutId id="2147483909"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medicine.buffalo.edu/content/dam/medicine/faculty-council/Learning_Environment_Policy.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TiDbBUdqd_0"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34065" y="226142"/>
            <a:ext cx="7325031" cy="1694296"/>
          </a:xfrm>
        </p:spPr>
        <p:txBody>
          <a:bodyPr/>
          <a:lstStyle/>
          <a:p>
            <a:pPr algn="ctr"/>
            <a:r>
              <a:rPr lang="en-US" dirty="0" smtClean="0"/>
              <a:t>The clinical learning environment</a:t>
            </a:r>
            <a:endParaRPr lang="en-US" dirty="0"/>
          </a:p>
        </p:txBody>
      </p:sp>
      <p:sp>
        <p:nvSpPr>
          <p:cNvPr id="4" name="Text Placeholder 1"/>
          <p:cNvSpPr>
            <a:spLocks noGrp="1"/>
          </p:cNvSpPr>
          <p:nvPr>
            <p:ph type="body" sz="quarter" idx="10"/>
          </p:nvPr>
        </p:nvSpPr>
        <p:spPr>
          <a:xfrm>
            <a:off x="-170052" y="4809604"/>
            <a:ext cx="4979987" cy="1651000"/>
          </a:xfrm>
        </p:spPr>
        <p:txBody>
          <a:bodyPr>
            <a:noAutofit/>
          </a:bodyPr>
          <a:lstStyle/>
          <a:p>
            <a:pPr algn="ctr"/>
            <a:r>
              <a:rPr lang="en-US" sz="4500" dirty="0" smtClean="0">
                <a:latin typeface="+mj-lt"/>
              </a:rPr>
              <a:t>UB </a:t>
            </a:r>
            <a:r>
              <a:rPr lang="en-US" sz="4500" dirty="0" err="1" smtClean="0">
                <a:ln>
                  <a:solidFill>
                    <a:schemeClr val="accent3">
                      <a:lumMod val="75000"/>
                    </a:schemeClr>
                  </a:solidFill>
                </a:ln>
                <a:solidFill>
                  <a:schemeClr val="accent3">
                    <a:lumMod val="60000"/>
                    <a:lumOff val="40000"/>
                  </a:schemeClr>
                </a:solidFill>
                <a:latin typeface="+mj-lt"/>
              </a:rPr>
              <a:t>REds</a:t>
            </a:r>
            <a:endParaRPr lang="en-US" sz="4500" dirty="0">
              <a:latin typeface="+mj-lt"/>
            </a:endParaRPr>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p:txBody>
          <a:bodyPr/>
          <a:lstStyle/>
          <a:p>
            <a:endParaRPr lang="en-US"/>
          </a:p>
        </p:txBody>
      </p:sp>
      <p:sp>
        <p:nvSpPr>
          <p:cNvPr id="3" name="TextBox 2"/>
          <p:cNvSpPr txBox="1"/>
          <p:nvPr/>
        </p:nvSpPr>
        <p:spPr>
          <a:xfrm>
            <a:off x="265675" y="6093921"/>
            <a:ext cx="1381527" cy="553998"/>
          </a:xfrm>
          <a:prstGeom prst="rect">
            <a:avLst/>
          </a:prstGeom>
          <a:noFill/>
        </p:spPr>
        <p:txBody>
          <a:bodyPr wrap="square" rtlCol="0">
            <a:spAutoFit/>
          </a:bodyPr>
          <a:lstStyle/>
          <a:p>
            <a:r>
              <a:rPr lang="en-US" sz="1050" b="1" dirty="0">
                <a:solidFill>
                  <a:schemeClr val="bg1"/>
                </a:solidFill>
                <a:latin typeface="Arial" charset="0"/>
                <a:ea typeface="Arial" charset="0"/>
                <a:cs typeface="Arial" charset="0"/>
              </a:rPr>
              <a:t>Note: </a:t>
            </a:r>
            <a:r>
              <a:rPr lang="en-US" sz="975" dirty="0">
                <a:solidFill>
                  <a:schemeClr val="bg1"/>
                </a:solidFill>
                <a:latin typeface="Arial" charset="0"/>
                <a:ea typeface="Arial" charset="0"/>
                <a:cs typeface="Arial" charset="0"/>
              </a:rPr>
              <a:t>neque digni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a umis varius.</a:t>
            </a:r>
          </a:p>
        </p:txBody>
      </p:sp>
      <p:graphicFrame>
        <p:nvGraphicFramePr>
          <p:cNvPr id="5" name="Content Placeholder 4" descr="A table listing the Do's and Don'ts" title="Promoting a Safe and Positive Learning Environment"/>
          <p:cNvGraphicFramePr>
            <a:graphicFrameLocks/>
          </p:cNvGraphicFramePr>
          <p:nvPr>
            <p:extLst>
              <p:ext uri="{D42A27DB-BD31-4B8C-83A1-F6EECF244321}">
                <p14:modId xmlns:p14="http://schemas.microsoft.com/office/powerpoint/2010/main" val="2342693849"/>
              </p:ext>
            </p:extLst>
          </p:nvPr>
        </p:nvGraphicFramePr>
        <p:xfrm>
          <a:off x="136478" y="2033515"/>
          <a:ext cx="8884692" cy="4692698"/>
        </p:xfrm>
        <a:graphic>
          <a:graphicData uri="http://schemas.openxmlformats.org/drawingml/2006/table">
            <a:tbl>
              <a:tblPr firstRow="1" bandRow="1">
                <a:tableStyleId>{5C22544A-7EE6-4342-B048-85BDC9FD1C3A}</a:tableStyleId>
              </a:tblPr>
              <a:tblGrid>
                <a:gridCol w="3740560">
                  <a:extLst>
                    <a:ext uri="{9D8B030D-6E8A-4147-A177-3AD203B41FA5}">
                      <a16:colId xmlns:a16="http://schemas.microsoft.com/office/drawing/2014/main" val="20000"/>
                    </a:ext>
                  </a:extLst>
                </a:gridCol>
                <a:gridCol w="5144132">
                  <a:extLst>
                    <a:ext uri="{9D8B030D-6E8A-4147-A177-3AD203B41FA5}">
                      <a16:colId xmlns:a16="http://schemas.microsoft.com/office/drawing/2014/main" val="20001"/>
                    </a:ext>
                  </a:extLst>
                </a:gridCol>
              </a:tblGrid>
              <a:tr h="429969">
                <a:tc>
                  <a:txBody>
                    <a:bodyPr/>
                    <a:lstStyle/>
                    <a:p>
                      <a:r>
                        <a:rPr lang="en-US" sz="2000" dirty="0" smtClean="0"/>
                        <a:t>Do</a:t>
                      </a:r>
                      <a:endParaRPr lang="en-US" sz="2000" dirty="0"/>
                    </a:p>
                  </a:txBody>
                  <a:tcPr/>
                </a:tc>
                <a:tc>
                  <a:txBody>
                    <a:bodyPr/>
                    <a:lstStyle/>
                    <a:p>
                      <a:r>
                        <a:rPr lang="en-US" sz="2000" dirty="0" smtClean="0"/>
                        <a:t>Don’t</a:t>
                      </a:r>
                      <a:endParaRPr lang="en-US" sz="2000" dirty="0"/>
                    </a:p>
                  </a:txBody>
                  <a:tcPr/>
                </a:tc>
                <a:extLst>
                  <a:ext uri="{0D108BD9-81ED-4DB2-BD59-A6C34878D82A}">
                    <a16:rowId xmlns:a16="http://schemas.microsoft.com/office/drawing/2014/main" val="10000"/>
                  </a:ext>
                </a:extLst>
              </a:tr>
              <a:tr h="772384">
                <a:tc>
                  <a:txBody>
                    <a:bodyPr/>
                    <a:lstStyle/>
                    <a:p>
                      <a:r>
                        <a:rPr lang="en-US" sz="2000" dirty="0" smtClean="0"/>
                        <a:t>Use learners’</a:t>
                      </a:r>
                      <a:r>
                        <a:rPr lang="en-US" sz="2000" baseline="0" dirty="0" smtClean="0"/>
                        <a:t> names</a:t>
                      </a:r>
                      <a:endParaRPr lang="en-US" sz="2000" dirty="0"/>
                    </a:p>
                  </a:txBody>
                  <a:tcPr/>
                </a:tc>
                <a:tc>
                  <a:txBody>
                    <a:bodyPr/>
                    <a:lstStyle/>
                    <a:p>
                      <a:r>
                        <a:rPr lang="en-US" sz="2000" dirty="0" smtClean="0"/>
                        <a:t>Call</a:t>
                      </a:r>
                      <a:r>
                        <a:rPr lang="en-US" sz="2000" baseline="0" dirty="0" smtClean="0"/>
                        <a:t> “medical student”</a:t>
                      </a:r>
                      <a:endParaRPr lang="en-US" sz="2000" dirty="0"/>
                    </a:p>
                  </a:txBody>
                  <a:tcPr/>
                </a:tc>
                <a:extLst>
                  <a:ext uri="{0D108BD9-81ED-4DB2-BD59-A6C34878D82A}">
                    <a16:rowId xmlns:a16="http://schemas.microsoft.com/office/drawing/2014/main" val="10001"/>
                  </a:ext>
                </a:extLst>
              </a:tr>
              <a:tr h="784063">
                <a:tc>
                  <a:txBody>
                    <a:bodyPr/>
                    <a:lstStyle/>
                    <a:p>
                      <a:r>
                        <a:rPr lang="en-US" sz="2000" dirty="0" smtClean="0"/>
                        <a:t>Ask about their interests</a:t>
                      </a:r>
                      <a:endParaRPr lang="en-US" sz="2000" dirty="0"/>
                    </a:p>
                  </a:txBody>
                  <a:tcPr/>
                </a:tc>
                <a:tc>
                  <a:txBody>
                    <a:bodyPr/>
                    <a:lstStyle/>
                    <a:p>
                      <a:r>
                        <a:rPr lang="en-US" sz="2000" dirty="0" smtClean="0"/>
                        <a:t>Assume that they</a:t>
                      </a:r>
                      <a:r>
                        <a:rPr lang="en-US" sz="2000" baseline="0" dirty="0" smtClean="0"/>
                        <a:t> are not interested just because shy</a:t>
                      </a:r>
                      <a:endParaRPr lang="en-US" sz="2000" dirty="0"/>
                    </a:p>
                  </a:txBody>
                  <a:tcPr/>
                </a:tc>
                <a:extLst>
                  <a:ext uri="{0D108BD9-81ED-4DB2-BD59-A6C34878D82A}">
                    <a16:rowId xmlns:a16="http://schemas.microsoft.com/office/drawing/2014/main" val="10002"/>
                  </a:ext>
                </a:extLst>
              </a:tr>
              <a:tr h="1138156">
                <a:tc>
                  <a:txBody>
                    <a:bodyPr/>
                    <a:lstStyle/>
                    <a:p>
                      <a:r>
                        <a:rPr lang="en-US" sz="2000" dirty="0" smtClean="0">
                          <a:solidFill>
                            <a:schemeClr val="tx1"/>
                          </a:solidFill>
                        </a:rPr>
                        <a:t>Discuss expectations</a:t>
                      </a:r>
                      <a:endParaRPr lang="en-US" sz="2000" dirty="0">
                        <a:solidFill>
                          <a:schemeClr val="tx1"/>
                        </a:solidFill>
                      </a:endParaRPr>
                    </a:p>
                  </a:txBody>
                  <a:tcPr/>
                </a:tc>
                <a:tc>
                  <a:txBody>
                    <a:bodyPr/>
                    <a:lstStyle/>
                    <a:p>
                      <a:r>
                        <a:rPr lang="en-US" sz="2000" dirty="0" smtClean="0"/>
                        <a:t>Assume</a:t>
                      </a:r>
                      <a:r>
                        <a:rPr lang="en-US" sz="2000" baseline="0" dirty="0" smtClean="0"/>
                        <a:t> students know process, how you want them to present, etc. </a:t>
                      </a:r>
                      <a:endParaRPr lang="en-US" sz="2000" dirty="0"/>
                    </a:p>
                  </a:txBody>
                  <a:tcPr/>
                </a:tc>
                <a:extLst>
                  <a:ext uri="{0D108BD9-81ED-4DB2-BD59-A6C34878D82A}">
                    <a16:rowId xmlns:a16="http://schemas.microsoft.com/office/drawing/2014/main" val="10003"/>
                  </a:ext>
                </a:extLst>
              </a:tr>
              <a:tr h="784063">
                <a:tc>
                  <a:txBody>
                    <a:bodyPr/>
                    <a:lstStyle/>
                    <a:p>
                      <a:r>
                        <a:rPr lang="en-US" sz="2000" dirty="0" smtClean="0"/>
                        <a:t>Narrow the learning goal</a:t>
                      </a:r>
                      <a:endParaRPr lang="en-US" sz="2000" dirty="0"/>
                    </a:p>
                  </a:txBody>
                  <a:tcPr/>
                </a:tc>
                <a:tc>
                  <a:txBody>
                    <a:bodyPr/>
                    <a:lstStyle/>
                    <a:p>
                      <a:r>
                        <a:rPr lang="en-US" sz="2000" dirty="0" smtClean="0"/>
                        <a:t>Pick something too broad or unattainable</a:t>
                      </a:r>
                      <a:endParaRPr lang="en-US" sz="2000" dirty="0"/>
                    </a:p>
                  </a:txBody>
                  <a:tcPr/>
                </a:tc>
                <a:extLst>
                  <a:ext uri="{0D108BD9-81ED-4DB2-BD59-A6C34878D82A}">
                    <a16:rowId xmlns:a16="http://schemas.microsoft.com/office/drawing/2014/main" val="10004"/>
                  </a:ext>
                </a:extLst>
              </a:tr>
              <a:tr h="784063">
                <a:tc>
                  <a:txBody>
                    <a:bodyPr/>
                    <a:lstStyle/>
                    <a:p>
                      <a:r>
                        <a:rPr lang="en-US" sz="2000" dirty="0" smtClean="0"/>
                        <a:t>Provide</a:t>
                      </a:r>
                      <a:r>
                        <a:rPr lang="en-US" sz="2000" baseline="0" dirty="0" smtClean="0"/>
                        <a:t> s</a:t>
                      </a:r>
                      <a:r>
                        <a:rPr lang="en-US" sz="2000" dirty="0" smtClean="0"/>
                        <a:t>pecific feedback</a:t>
                      </a:r>
                      <a:endParaRPr lang="en-US" sz="2000" dirty="0"/>
                    </a:p>
                  </a:txBody>
                  <a:tcPr/>
                </a:tc>
                <a:tc>
                  <a:txBody>
                    <a:bodyPr/>
                    <a:lstStyle/>
                    <a:p>
                      <a:r>
                        <a:rPr lang="en-US" sz="2000" dirty="0" smtClean="0"/>
                        <a:t>Tell</a:t>
                      </a:r>
                      <a:r>
                        <a:rPr lang="en-US" sz="2000" baseline="0" dirty="0" smtClean="0"/>
                        <a:t> the</a:t>
                      </a:r>
                      <a:r>
                        <a:rPr lang="en-US" sz="2000" dirty="0" smtClean="0"/>
                        <a:t> student</a:t>
                      </a:r>
                      <a:r>
                        <a:rPr lang="en-US" sz="2000" baseline="0" dirty="0" smtClean="0"/>
                        <a:t> to “read more”</a:t>
                      </a:r>
                      <a:endParaRPr lang="en-US" sz="2000" dirty="0"/>
                    </a:p>
                  </a:txBody>
                  <a:tcPr/>
                </a:tc>
                <a:extLst>
                  <a:ext uri="{0D108BD9-81ED-4DB2-BD59-A6C34878D82A}">
                    <a16:rowId xmlns:a16="http://schemas.microsoft.com/office/drawing/2014/main" val="10005"/>
                  </a:ext>
                </a:extLst>
              </a:tr>
            </a:tbl>
          </a:graphicData>
        </a:graphic>
      </p:graphicFrame>
      <p:sp>
        <p:nvSpPr>
          <p:cNvPr id="9" name="Title 8"/>
          <p:cNvSpPr txBox="1">
            <a:spLocks noGrp="1"/>
          </p:cNvSpPr>
          <p:nvPr>
            <p:ph type="title"/>
          </p:nvPr>
        </p:nvSpPr>
        <p:spPr>
          <a:xfrm>
            <a:off x="425197" y="1049352"/>
            <a:ext cx="7886700" cy="880241"/>
          </a:xfrm>
          <a:prstGeom prst="rect">
            <a:avLst/>
          </a:prstGeom>
          <a:noFill/>
        </p:spPr>
        <p:txBody>
          <a:bodyPr wrap="square" rtlCol="0">
            <a:spAutoFit/>
          </a:bodyPr>
          <a:lstStyle/>
          <a:p>
            <a:r>
              <a:rPr lang="en-US" sz="3200" b="1" dirty="0" smtClean="0">
                <a:solidFill>
                  <a:schemeClr val="tx2"/>
                </a:solidFill>
                <a:latin typeface="Georgia" panose="02040502050405020303" pitchFamily="18" charset="0"/>
              </a:rPr>
              <a:t>Promoting A Safe and Positive Learning Environment</a:t>
            </a:r>
            <a:endParaRPr lang="en-US" sz="3200"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731770"/>
            <a:ext cx="7886700" cy="868430"/>
          </a:xfrm>
        </p:spPr>
        <p:txBody>
          <a:bodyPr>
            <a:normAutofit/>
          </a:bodyPr>
          <a:lstStyle/>
          <a:p>
            <a:r>
              <a:rPr lang="en-US" sz="3600" b="1" dirty="0" smtClean="0"/>
              <a:t>Medical Education Curriculum</a:t>
            </a:r>
            <a:endParaRPr lang="en-US" sz="3600" b="1" dirty="0"/>
          </a:p>
        </p:txBody>
      </p:sp>
      <p:graphicFrame>
        <p:nvGraphicFramePr>
          <p:cNvPr id="4" name="Content Placeholder 3" descr="Set goals as foundation for a successful learning environment." title="Successful Learning Environment"/>
          <p:cNvGraphicFramePr>
            <a:graphicFrameLocks noGrp="1"/>
          </p:cNvGraphicFramePr>
          <p:nvPr>
            <p:ph idx="1"/>
            <p:extLst>
              <p:ext uri="{D42A27DB-BD31-4B8C-83A1-F6EECF244321}">
                <p14:modId xmlns:p14="http://schemas.microsoft.com/office/powerpoint/2010/main" val="25204068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073729" y="5274128"/>
            <a:ext cx="4816928" cy="523220"/>
          </a:xfrm>
          <a:prstGeom prst="rect">
            <a:avLst/>
          </a:prstGeom>
          <a:noFill/>
        </p:spPr>
        <p:txBody>
          <a:bodyPr wrap="square" rtlCol="0">
            <a:spAutoFit/>
          </a:bodyPr>
          <a:lstStyle/>
          <a:p>
            <a:pPr algn="ctr"/>
            <a:r>
              <a:rPr lang="en-US" sz="2800" dirty="0" smtClean="0"/>
              <a:t>Feedback/Evaluation</a:t>
            </a:r>
            <a:endParaRPr lang="en-US" sz="2800" dirty="0"/>
          </a:p>
        </p:txBody>
      </p:sp>
      <p:sp>
        <p:nvSpPr>
          <p:cNvPr id="3" name="Oval 2" descr="Competencies, Goals, Objectives" title="Highlighted Oval"/>
          <p:cNvSpPr/>
          <p:nvPr/>
        </p:nvSpPr>
        <p:spPr>
          <a:xfrm>
            <a:off x="559676" y="3657600"/>
            <a:ext cx="8024648" cy="12402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19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877468"/>
            <a:ext cx="8586787" cy="727795"/>
          </a:xfrm>
        </p:spPr>
        <p:txBody>
          <a:bodyPr>
            <a:noAutofit/>
          </a:bodyPr>
          <a:lstStyle/>
          <a:p>
            <a:r>
              <a:rPr lang="en-US" sz="3600" b="1" dirty="0" smtClean="0"/>
              <a:t>Best Practice:  Consider Everyone’s Needs</a:t>
            </a:r>
            <a:br>
              <a:rPr lang="en-US" sz="3600" b="1" dirty="0" smtClean="0"/>
            </a:br>
            <a:endParaRPr lang="en-US" sz="3600" b="1" dirty="0"/>
          </a:p>
        </p:txBody>
      </p:sp>
      <p:sp>
        <p:nvSpPr>
          <p:cNvPr id="7" name="TextBox 6"/>
          <p:cNvSpPr txBox="1"/>
          <p:nvPr/>
        </p:nvSpPr>
        <p:spPr>
          <a:xfrm>
            <a:off x="2418196" y="2155931"/>
            <a:ext cx="3807726" cy="830997"/>
          </a:xfrm>
          <a:prstGeom prst="rect">
            <a:avLst/>
          </a:prstGeom>
          <a:noFill/>
        </p:spPr>
        <p:txBody>
          <a:bodyPr wrap="square" rtlCol="0">
            <a:spAutoFit/>
          </a:bodyPr>
          <a:lstStyle/>
          <a:p>
            <a:pPr algn="ctr"/>
            <a:r>
              <a:rPr lang="en-US" sz="2400" b="1" dirty="0" smtClean="0">
                <a:solidFill>
                  <a:srgbClr val="002060"/>
                </a:solidFill>
              </a:rPr>
              <a:t>Student’s Learning Goals and Expectations  </a:t>
            </a:r>
            <a:endParaRPr lang="en-US" sz="2400" b="1" dirty="0">
              <a:solidFill>
                <a:srgbClr val="002060"/>
              </a:solidFill>
            </a:endParaRPr>
          </a:p>
        </p:txBody>
      </p:sp>
      <p:sp>
        <p:nvSpPr>
          <p:cNvPr id="8" name="TextBox 7"/>
          <p:cNvSpPr txBox="1"/>
          <p:nvPr/>
        </p:nvSpPr>
        <p:spPr>
          <a:xfrm>
            <a:off x="0" y="5318367"/>
            <a:ext cx="2961565" cy="830997"/>
          </a:xfrm>
          <a:prstGeom prst="rect">
            <a:avLst/>
          </a:prstGeom>
          <a:noFill/>
        </p:spPr>
        <p:txBody>
          <a:bodyPr wrap="square" rtlCol="0">
            <a:spAutoFit/>
          </a:bodyPr>
          <a:lstStyle/>
          <a:p>
            <a:r>
              <a:rPr lang="en-US" sz="2400" b="1" dirty="0" smtClean="0">
                <a:solidFill>
                  <a:srgbClr val="002060"/>
                </a:solidFill>
              </a:rPr>
              <a:t>Clerkship Goals and Expectations </a:t>
            </a:r>
            <a:endParaRPr lang="en-US" sz="2400" b="1" dirty="0">
              <a:solidFill>
                <a:srgbClr val="002060"/>
              </a:solidFill>
            </a:endParaRPr>
          </a:p>
        </p:txBody>
      </p:sp>
      <p:sp>
        <p:nvSpPr>
          <p:cNvPr id="9" name="TextBox 8"/>
          <p:cNvSpPr txBox="1"/>
          <p:nvPr/>
        </p:nvSpPr>
        <p:spPr>
          <a:xfrm>
            <a:off x="6008857" y="5318368"/>
            <a:ext cx="3300484" cy="830997"/>
          </a:xfrm>
          <a:prstGeom prst="rect">
            <a:avLst/>
          </a:prstGeom>
          <a:noFill/>
        </p:spPr>
        <p:txBody>
          <a:bodyPr wrap="square" rtlCol="0">
            <a:spAutoFit/>
          </a:bodyPr>
          <a:lstStyle/>
          <a:p>
            <a:r>
              <a:rPr lang="en-US" sz="2400" b="1" dirty="0" smtClean="0">
                <a:solidFill>
                  <a:srgbClr val="002060"/>
                </a:solidFill>
              </a:rPr>
              <a:t>Teacher’s Goals and Expectations </a:t>
            </a:r>
            <a:endParaRPr lang="en-US" sz="2400" b="1" dirty="0">
              <a:solidFill>
                <a:srgbClr val="002060"/>
              </a:solidFill>
            </a:endParaRPr>
          </a:p>
        </p:txBody>
      </p:sp>
      <p:sp>
        <p:nvSpPr>
          <p:cNvPr id="11" name="TextBox 10"/>
          <p:cNvSpPr txBox="1"/>
          <p:nvPr/>
        </p:nvSpPr>
        <p:spPr>
          <a:xfrm>
            <a:off x="457200" y="6126163"/>
            <a:ext cx="4876800" cy="369332"/>
          </a:xfrm>
          <a:prstGeom prst="rect">
            <a:avLst/>
          </a:prstGeom>
          <a:noFill/>
        </p:spPr>
        <p:txBody>
          <a:bodyPr wrap="square" rtlCol="0">
            <a:spAutoFit/>
          </a:bodyPr>
          <a:lstStyle/>
          <a:p>
            <a:r>
              <a:rPr lang="en-US" dirty="0" smtClean="0">
                <a:solidFill>
                  <a:schemeClr val="bg1"/>
                </a:solidFill>
              </a:rPr>
              <a:t>Adapted from Dr. Eileen Moser</a:t>
            </a:r>
            <a:endParaRPr lang="en-US" dirty="0">
              <a:solidFill>
                <a:schemeClr val="bg1"/>
              </a:solidFill>
            </a:endParaRPr>
          </a:p>
        </p:txBody>
      </p:sp>
      <p:graphicFrame>
        <p:nvGraphicFramePr>
          <p:cNvPr id="3" name="Diagram 2" descr="Best practice to consider everyone's needs" title="Learning Pyramid"/>
          <p:cNvGraphicFramePr/>
          <p:nvPr>
            <p:extLst>
              <p:ext uri="{D42A27DB-BD31-4B8C-83A1-F6EECF244321}">
                <p14:modId xmlns:p14="http://schemas.microsoft.com/office/powerpoint/2010/main" val="639799027"/>
              </p:ext>
            </p:extLst>
          </p:nvPr>
        </p:nvGraphicFramePr>
        <p:xfrm>
          <a:off x="1274059" y="2986928"/>
          <a:ext cx="6096000" cy="389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2375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042988"/>
            <a:ext cx="7886700" cy="952718"/>
          </a:xfrm>
        </p:spPr>
        <p:txBody>
          <a:bodyPr>
            <a:noAutofit/>
          </a:bodyPr>
          <a:lstStyle/>
          <a:p>
            <a:r>
              <a:rPr lang="en-US" sz="3600" b="1" dirty="0" smtClean="0"/>
              <a:t>Learner Needs Assessment</a:t>
            </a:r>
            <a:endParaRPr lang="en-US" sz="3600" b="1" dirty="0"/>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400" dirty="0" smtClean="0"/>
              <a:t>Promotes student engagement and partnership</a:t>
            </a:r>
            <a:endParaRPr lang="en-US" altLang="en-US" sz="2400" dirty="0"/>
          </a:p>
          <a:p>
            <a:pPr eaLnBrk="1" hangingPunct="1">
              <a:lnSpc>
                <a:spcPct val="100000"/>
              </a:lnSpc>
            </a:pPr>
            <a:r>
              <a:rPr lang="en-US" altLang="en-US" sz="2400" dirty="0" smtClean="0"/>
              <a:t>Provides the teacher with insight about student’s level of knowledge – tailor teaching based on student need</a:t>
            </a:r>
          </a:p>
          <a:p>
            <a:pPr eaLnBrk="1" hangingPunct="1">
              <a:lnSpc>
                <a:spcPct val="100000"/>
              </a:lnSpc>
            </a:pPr>
            <a:r>
              <a:rPr lang="en-US" altLang="en-US" sz="2400" dirty="0" smtClean="0"/>
              <a:t>Improves the chances of achieving a </a:t>
            </a:r>
            <a:r>
              <a:rPr lang="ja-JP" altLang="en-US" sz="2400" dirty="0"/>
              <a:t>“</a:t>
            </a:r>
            <a:r>
              <a:rPr lang="en-US" altLang="ja-JP" sz="2400" dirty="0"/>
              <a:t>teachable </a:t>
            </a:r>
            <a:r>
              <a:rPr lang="en-US" altLang="ja-JP" sz="2400" dirty="0" smtClean="0"/>
              <a:t>moment</a:t>
            </a:r>
            <a:r>
              <a:rPr lang="ja-JP" altLang="en-US" sz="2400" dirty="0" smtClean="0"/>
              <a:t>”</a:t>
            </a:r>
            <a:r>
              <a:rPr lang="en-US" altLang="ja-JP" sz="2400" dirty="0" smtClean="0"/>
              <a:t> </a:t>
            </a:r>
            <a:endParaRPr lang="en-US" altLang="ja-JP" sz="2400" dirty="0"/>
          </a:p>
        </p:txBody>
      </p:sp>
      <p:sp>
        <p:nvSpPr>
          <p:cNvPr id="5" name="TextBox 4"/>
          <p:cNvSpPr txBox="1"/>
          <p:nvPr/>
        </p:nvSpPr>
        <p:spPr>
          <a:xfrm>
            <a:off x="457200" y="6126163"/>
            <a:ext cx="4876800" cy="369332"/>
          </a:xfrm>
          <a:prstGeom prst="rect">
            <a:avLst/>
          </a:prstGeom>
          <a:noFill/>
        </p:spPr>
        <p:txBody>
          <a:bodyPr wrap="square" rtlCol="0">
            <a:spAutoFit/>
          </a:bodyPr>
          <a:lstStyle/>
          <a:p>
            <a:r>
              <a:rPr lang="en-US" dirty="0" smtClean="0">
                <a:solidFill>
                  <a:schemeClr val="bg1"/>
                </a:solidFill>
              </a:rPr>
              <a:t>Adapted from Dr. Eileen Moser</a:t>
            </a:r>
            <a:endParaRPr lang="en-US" dirty="0">
              <a:solidFill>
                <a:schemeClr val="bg1"/>
              </a:solidFill>
            </a:endParaRPr>
          </a:p>
        </p:txBody>
      </p:sp>
      <p:pic>
        <p:nvPicPr>
          <p:cNvPr id="6" name="Picture 5" descr="Letters spelling GOALS are pinned to a rope with clothespins." title="Goals"/>
          <p:cNvPicPr>
            <a:picLocks noChangeAspect="1"/>
          </p:cNvPicPr>
          <p:nvPr/>
        </p:nvPicPr>
        <p:blipFill>
          <a:blip r:embed="rId2"/>
          <a:stretch>
            <a:fillRect/>
          </a:stretch>
        </p:blipFill>
        <p:spPr>
          <a:xfrm>
            <a:off x="1172908" y="4629150"/>
            <a:ext cx="6391275" cy="2190750"/>
          </a:xfrm>
          <a:prstGeom prst="rect">
            <a:avLst/>
          </a:prstGeom>
        </p:spPr>
      </p:pic>
    </p:spTree>
    <p:extLst>
      <p:ext uri="{BB962C8B-B14F-4D97-AF65-F5344CB8AC3E}">
        <p14:creationId xmlns:p14="http://schemas.microsoft.com/office/powerpoint/2010/main" val="68415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101" y="1023582"/>
            <a:ext cx="8525830" cy="1013302"/>
          </a:xfrm>
        </p:spPr>
        <p:txBody>
          <a:bodyPr>
            <a:normAutofit fontScale="90000"/>
          </a:bodyPr>
          <a:lstStyle/>
          <a:p>
            <a:pPr>
              <a:lnSpc>
                <a:spcPct val="100000"/>
              </a:lnSpc>
            </a:pPr>
            <a:r>
              <a:rPr lang="en-US" sz="3600" b="1" dirty="0" smtClean="0"/>
              <a:t>Jacobs School Educational Program Objectives</a:t>
            </a:r>
            <a:endParaRPr lang="en-US" sz="3600" b="1" dirty="0"/>
          </a:p>
        </p:txBody>
      </p:sp>
      <p:sp>
        <p:nvSpPr>
          <p:cNvPr id="4" name="Content Placeholder 3" descr="Link to Jacobs Learning Environment Policy" title="Jacobs School Educational Objectives"/>
          <p:cNvSpPr>
            <a:spLocks noGrp="1"/>
          </p:cNvSpPr>
          <p:nvPr>
            <p:ph sz="quarter" idx="10"/>
          </p:nvPr>
        </p:nvSpPr>
        <p:spPr>
          <a:xfrm>
            <a:off x="425196" y="2185416"/>
            <a:ext cx="8254779" cy="3848100"/>
          </a:xfrm>
        </p:spPr>
        <p:txBody>
          <a:bodyPr>
            <a:normAutofit/>
          </a:bodyPr>
          <a:lstStyle/>
          <a:p>
            <a:pPr marL="342900" indent="-342900">
              <a:lnSpc>
                <a:spcPct val="100000"/>
              </a:lnSpc>
              <a:buFont typeface="Arial" panose="020B0604020202020204" pitchFamily="34" charset="0"/>
              <a:buChar char="•"/>
            </a:pPr>
            <a:r>
              <a:rPr lang="en-US" sz="2400" dirty="0" smtClean="0"/>
              <a:t>MEPOs (Medical Education Program Objectives)</a:t>
            </a:r>
          </a:p>
          <a:p>
            <a:pPr marL="342900" indent="-342900">
              <a:lnSpc>
                <a:spcPct val="100000"/>
              </a:lnSpc>
              <a:buFont typeface="Arial" panose="020B0604020202020204" pitchFamily="34" charset="0"/>
              <a:buChar char="•"/>
            </a:pPr>
            <a:r>
              <a:rPr lang="en-US" sz="2400" dirty="0" smtClean="0"/>
              <a:t>Jacobs School of Medicine Learning Environment Policy</a:t>
            </a:r>
          </a:p>
          <a:p>
            <a:pPr lvl="1" indent="0">
              <a:lnSpc>
                <a:spcPct val="100000"/>
              </a:lnSpc>
              <a:buNone/>
            </a:pPr>
            <a:r>
              <a:rPr lang="en-US" u="sng" dirty="0" smtClean="0">
                <a:hlinkClick r:id="rId3"/>
              </a:rPr>
              <a:t>Jacobs School of Medicine and Biomedical Sciences Learning Environment Policy</a:t>
            </a:r>
            <a:endParaRPr lang="en-US" dirty="0"/>
          </a:p>
          <a:p>
            <a:pPr lvl="1" indent="0">
              <a:lnSpc>
                <a:spcPct val="100000"/>
              </a:lnSpc>
              <a:buNone/>
            </a:pPr>
            <a:endParaRPr lang="en-US" sz="2625" dirty="0"/>
          </a:p>
        </p:txBody>
      </p:sp>
    </p:spTree>
    <p:extLst>
      <p:ext uri="{BB962C8B-B14F-4D97-AF65-F5344CB8AC3E}">
        <p14:creationId xmlns:p14="http://schemas.microsoft.com/office/powerpoint/2010/main" val="34444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25195" y="2185417"/>
            <a:ext cx="7888605" cy="3732425"/>
          </a:xfrm>
        </p:spPr>
        <p:txBody>
          <a:bodyPr/>
          <a:lstStyle/>
          <a:p>
            <a:pPr>
              <a:lnSpc>
                <a:spcPct val="100000"/>
              </a:lnSpc>
            </a:pPr>
            <a:r>
              <a:rPr lang="en-US" sz="2400" dirty="0" smtClean="0"/>
              <a:t>Promote a positive learning environment</a:t>
            </a:r>
          </a:p>
          <a:p>
            <a:pPr>
              <a:lnSpc>
                <a:spcPct val="100000"/>
              </a:lnSpc>
            </a:pPr>
            <a:r>
              <a:rPr lang="en-US" sz="2400" dirty="0" smtClean="0"/>
              <a:t>Tailor your teaching to learner needs</a:t>
            </a:r>
          </a:p>
          <a:p>
            <a:pPr>
              <a:lnSpc>
                <a:spcPct val="100000"/>
              </a:lnSpc>
            </a:pPr>
            <a:r>
              <a:rPr lang="en-US" sz="2400" dirty="0" smtClean="0"/>
              <a:t>Incorporate student, clerkship, and your own goals and objectives into your teaching</a:t>
            </a:r>
          </a:p>
          <a:p>
            <a:pPr marL="38100" indent="0">
              <a:buNone/>
            </a:pPr>
            <a:endParaRPr lang="en-US" sz="2400" dirty="0"/>
          </a:p>
        </p:txBody>
      </p:sp>
      <p:sp>
        <p:nvSpPr>
          <p:cNvPr id="2" name="Title 1"/>
          <p:cNvSpPr>
            <a:spLocks noGrp="1"/>
          </p:cNvSpPr>
          <p:nvPr>
            <p:ph type="title"/>
          </p:nvPr>
        </p:nvSpPr>
        <p:spPr/>
        <p:txBody>
          <a:bodyPr>
            <a:normAutofit/>
          </a:bodyPr>
          <a:lstStyle/>
          <a:p>
            <a:r>
              <a:rPr lang="en-US" sz="3600" b="1" dirty="0" smtClean="0"/>
              <a:t>Summary</a:t>
            </a:r>
            <a:endParaRPr lang="en-US" sz="3600" b="1" dirty="0"/>
          </a:p>
        </p:txBody>
      </p:sp>
      <p:sp>
        <p:nvSpPr>
          <p:cNvPr id="7" name="Rectangle 6"/>
          <p:cNvSpPr/>
          <p:nvPr/>
        </p:nvSpPr>
        <p:spPr>
          <a:xfrm>
            <a:off x="160421" y="5466210"/>
            <a:ext cx="8582526" cy="1200329"/>
          </a:xfrm>
          <a:prstGeom prst="rect">
            <a:avLst/>
          </a:prstGeom>
        </p:spPr>
        <p:txBody>
          <a:bodyPr wrap="square">
            <a:spAutoFit/>
          </a:bodyPr>
          <a:lstStyle/>
          <a:p>
            <a:r>
              <a:rPr lang="en-US" sz="2400" b="1" i="1" dirty="0">
                <a:solidFill>
                  <a:schemeClr val="tx2"/>
                </a:solidFill>
                <a:latin typeface="Lucida Sans" panose="020B0602030504020204" pitchFamily="34" charset="0"/>
              </a:rPr>
              <a:t>“We need to cultivate safe and conducive conditions for new and innovative ideas to evolve and thrive“</a:t>
            </a:r>
          </a:p>
          <a:p>
            <a:r>
              <a:rPr lang="en-US" sz="2400" b="1" i="1" dirty="0" smtClean="0">
                <a:solidFill>
                  <a:schemeClr val="tx2"/>
                </a:solidFill>
                <a:latin typeface="Lucida Sans" panose="020B0602030504020204" pitchFamily="34" charset="0"/>
              </a:rPr>
              <a:t>						Matt </a:t>
            </a:r>
            <a:r>
              <a:rPr lang="en-US" sz="2400" b="1" i="1" dirty="0">
                <a:solidFill>
                  <a:schemeClr val="tx2"/>
                </a:solidFill>
                <a:latin typeface="Lucida Sans" panose="020B0602030504020204" pitchFamily="34" charset="0"/>
              </a:rPr>
              <a:t>Goldman</a:t>
            </a:r>
          </a:p>
        </p:txBody>
      </p:sp>
    </p:spTree>
    <p:extLst>
      <p:ext uri="{BB962C8B-B14F-4D97-AF65-F5344CB8AC3E}">
        <p14:creationId xmlns:p14="http://schemas.microsoft.com/office/powerpoint/2010/main" val="364982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0"/>
          </p:nvPr>
        </p:nvSpPr>
        <p:spPr>
          <a:xfrm>
            <a:off x="425196" y="2549211"/>
            <a:ext cx="8040378" cy="3732425"/>
          </a:xfrm>
        </p:spPr>
        <p:txBody>
          <a:bodyPr>
            <a:normAutofit/>
          </a:bodyPr>
          <a:lstStyle/>
          <a:p>
            <a:r>
              <a:rPr lang="en-US" sz="2400" dirty="0" smtClean="0"/>
              <a:t>No financial disclosures</a:t>
            </a:r>
          </a:p>
          <a:p>
            <a:pPr>
              <a:lnSpc>
                <a:spcPct val="100000"/>
              </a:lnSpc>
            </a:pPr>
            <a:r>
              <a:rPr lang="en-US" sz="2400" dirty="0" smtClean="0"/>
              <a:t>Presentation adapted from Dr. Amy Westcott, Woodward Center for Excellence in Health Sciences Education, Penn State College of Medicine</a:t>
            </a:r>
          </a:p>
          <a:p>
            <a:pPr>
              <a:lnSpc>
                <a:spcPct val="100000"/>
              </a:lnSpc>
            </a:pPr>
            <a:r>
              <a:rPr lang="en-US" sz="2400" dirty="0"/>
              <a:t>Presentation content includes key themes discussed during small group session on the Learning Climate led by Kelley </a:t>
            </a:r>
            <a:r>
              <a:rPr lang="en-US" sz="2400" dirty="0" err="1"/>
              <a:t>Skeff</a:t>
            </a:r>
            <a:r>
              <a:rPr lang="en-US" sz="2400" dirty="0"/>
              <a:t>, MD, PhD, MACP, Stanford Faculty Development Center for Medical Teachers, Sept 2017</a:t>
            </a:r>
          </a:p>
          <a:p>
            <a:pPr>
              <a:lnSpc>
                <a:spcPct val="100000"/>
              </a:lnSpc>
            </a:pPr>
            <a:endParaRPr lang="en-US" sz="2400" dirty="0"/>
          </a:p>
        </p:txBody>
      </p:sp>
      <p:sp>
        <p:nvSpPr>
          <p:cNvPr id="4" name="Title 3"/>
          <p:cNvSpPr>
            <a:spLocks noGrp="1"/>
          </p:cNvSpPr>
          <p:nvPr>
            <p:ph type="title"/>
          </p:nvPr>
        </p:nvSpPr>
        <p:spPr/>
        <p:txBody>
          <a:bodyPr/>
          <a:lstStyle/>
          <a:p>
            <a:r>
              <a:rPr lang="en-US" sz="3600" b="1" dirty="0" smtClean="0"/>
              <a:t>Acknowledgements</a:t>
            </a:r>
            <a:endParaRPr lang="en-US" sz="3600" b="1" dirty="0"/>
          </a:p>
        </p:txBody>
      </p:sp>
    </p:spTree>
    <p:extLst>
      <p:ext uri="{BB962C8B-B14F-4D97-AF65-F5344CB8AC3E}">
        <p14:creationId xmlns:p14="http://schemas.microsoft.com/office/powerpoint/2010/main" val="1790614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Objectives</a:t>
            </a:r>
            <a:endParaRPr lang="en-US" sz="3600" b="1" dirty="0"/>
          </a:p>
        </p:txBody>
      </p:sp>
      <p:sp>
        <p:nvSpPr>
          <p:cNvPr id="3" name="Content Placeholder 2"/>
          <p:cNvSpPr>
            <a:spLocks noGrp="1"/>
          </p:cNvSpPr>
          <p:nvPr>
            <p:ph idx="1"/>
          </p:nvPr>
        </p:nvSpPr>
        <p:spPr>
          <a:xfrm>
            <a:off x="425196" y="2516757"/>
            <a:ext cx="7886700" cy="3813382"/>
          </a:xfrm>
        </p:spPr>
        <p:txBody>
          <a:bodyPr>
            <a:normAutofit/>
          </a:bodyPr>
          <a:lstStyle/>
          <a:p>
            <a:r>
              <a:rPr lang="en-US" sz="2400" dirty="0" smtClean="0"/>
              <a:t>Recognize strategies to promote a positive learning environment</a:t>
            </a:r>
          </a:p>
          <a:p>
            <a:r>
              <a:rPr lang="en-US" sz="2400" dirty="0" smtClean="0"/>
              <a:t>Discuss medical school educational program objectives </a:t>
            </a:r>
          </a:p>
          <a:p>
            <a:r>
              <a:rPr lang="en-US" sz="2400" dirty="0" smtClean="0"/>
              <a:t>Commit to reviewing and collaborating learning goals with your learners</a:t>
            </a:r>
          </a:p>
          <a:p>
            <a:endParaRPr lang="en-US" sz="2400" dirty="0" smtClean="0"/>
          </a:p>
          <a:p>
            <a:endParaRPr lang="en-US" sz="2400" dirty="0"/>
          </a:p>
        </p:txBody>
      </p:sp>
    </p:spTree>
    <p:extLst>
      <p:ext uri="{BB962C8B-B14F-4D97-AF65-F5344CB8AC3E}">
        <p14:creationId xmlns:p14="http://schemas.microsoft.com/office/powerpoint/2010/main" val="116951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27100" y="2061845"/>
            <a:ext cx="7092815" cy="3732425"/>
          </a:xfrm>
        </p:spPr>
        <p:txBody>
          <a:bodyPr/>
          <a:lstStyle/>
          <a:p>
            <a:pPr marL="38100" indent="0">
              <a:lnSpc>
                <a:spcPct val="100000"/>
              </a:lnSpc>
              <a:buNone/>
            </a:pPr>
            <a:endParaRPr lang="en-US" sz="2400" dirty="0" smtClean="0"/>
          </a:p>
          <a:p>
            <a:pPr>
              <a:lnSpc>
                <a:spcPct val="100000"/>
              </a:lnSpc>
            </a:pPr>
            <a:r>
              <a:rPr lang="en-US" sz="2400" dirty="0" smtClean="0"/>
              <a:t>Learning Environment Scenario</a:t>
            </a:r>
          </a:p>
          <a:p>
            <a:pPr>
              <a:lnSpc>
                <a:spcPct val="100000"/>
              </a:lnSpc>
            </a:pPr>
            <a:endParaRPr lang="en-US" sz="2400" dirty="0"/>
          </a:p>
          <a:p>
            <a:pPr>
              <a:lnSpc>
                <a:spcPct val="100000"/>
              </a:lnSpc>
            </a:pPr>
            <a:r>
              <a:rPr lang="en-US" sz="2400" dirty="0" smtClean="0"/>
              <a:t>TED </a:t>
            </a:r>
            <a:r>
              <a:rPr lang="en-US" sz="2400" dirty="0"/>
              <a:t>Talk by Matt Goldman – “The Search for Aha Moments</a:t>
            </a:r>
            <a:r>
              <a:rPr lang="en-US" sz="2400" dirty="0" smtClean="0"/>
              <a:t>”</a:t>
            </a:r>
          </a:p>
          <a:p>
            <a:pPr>
              <a:lnSpc>
                <a:spcPct val="100000"/>
              </a:lnSpc>
            </a:pPr>
            <a:endParaRPr lang="en-US" sz="2400" dirty="0"/>
          </a:p>
          <a:p>
            <a:pPr>
              <a:lnSpc>
                <a:spcPct val="100000"/>
              </a:lnSpc>
            </a:pPr>
            <a:r>
              <a:rPr lang="en-US" sz="2400" dirty="0" smtClean="0"/>
              <a:t>Key components of the learning environment</a:t>
            </a:r>
          </a:p>
          <a:p>
            <a:endParaRPr lang="en-US" sz="2400" dirty="0"/>
          </a:p>
        </p:txBody>
      </p:sp>
      <p:sp>
        <p:nvSpPr>
          <p:cNvPr id="3" name="Title 2"/>
          <p:cNvSpPr>
            <a:spLocks noGrp="1"/>
          </p:cNvSpPr>
          <p:nvPr>
            <p:ph type="title"/>
          </p:nvPr>
        </p:nvSpPr>
        <p:spPr/>
        <p:txBody>
          <a:bodyPr>
            <a:normAutofit/>
          </a:bodyPr>
          <a:lstStyle/>
          <a:p>
            <a:r>
              <a:rPr lang="en-US" sz="3600" b="1" dirty="0" smtClean="0"/>
              <a:t>Program Format</a:t>
            </a:r>
            <a:endParaRPr lang="en-US" sz="3600" b="1" dirty="0"/>
          </a:p>
        </p:txBody>
      </p:sp>
    </p:spTree>
    <p:extLst>
      <p:ext uri="{BB962C8B-B14F-4D97-AF65-F5344CB8AC3E}">
        <p14:creationId xmlns:p14="http://schemas.microsoft.com/office/powerpoint/2010/main" val="42493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8130"/>
            <a:ext cx="8654796" cy="1143000"/>
          </a:xfrm>
        </p:spPr>
        <p:txBody>
          <a:bodyPr>
            <a:normAutofit/>
          </a:bodyPr>
          <a:lstStyle/>
          <a:p>
            <a:r>
              <a:rPr lang="en-US" sz="3600" b="1" dirty="0" smtClean="0"/>
              <a:t>One type of learning environment… </a:t>
            </a:r>
            <a:endParaRPr lang="en-US" sz="3600" b="1" dirty="0"/>
          </a:p>
        </p:txBody>
      </p:sp>
      <p:pic>
        <p:nvPicPr>
          <p:cNvPr id="4" name="TiDbBUdqd_0" descr="Scrubs - Dr. Cox and JD - Flesh Eating Bacteria Scene" title="One type of learning environment"/>
          <p:cNvPicPr>
            <a:picLocks noGrp="1" noRot="1" noChangeAspect="1"/>
          </p:cNvPicPr>
          <p:nvPr>
            <p:ph idx="1"/>
            <a:videoFile r:link="rId1"/>
          </p:nvPr>
        </p:nvPicPr>
        <p:blipFill>
          <a:blip r:embed="rId4"/>
          <a:stretch>
            <a:fillRect/>
          </a:stretch>
        </p:blipFill>
        <p:spPr>
          <a:xfrm>
            <a:off x="720720" y="2238233"/>
            <a:ext cx="7181755" cy="4039737"/>
          </a:xfrm>
          <a:prstGeom prst="rect">
            <a:avLst/>
          </a:prstGeom>
        </p:spPr>
      </p:pic>
    </p:spTree>
    <p:extLst>
      <p:ext uri="{BB962C8B-B14F-4D97-AF65-F5344CB8AC3E}">
        <p14:creationId xmlns:p14="http://schemas.microsoft.com/office/powerpoint/2010/main" val="882065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489155"/>
            <a:ext cx="8338457" cy="2296886"/>
          </a:xfrm>
        </p:spPr>
        <p:txBody>
          <a:bodyPr>
            <a:noAutofit/>
          </a:bodyPr>
          <a:lstStyle/>
          <a:p>
            <a:r>
              <a:rPr lang="en-US" sz="3600" b="1" dirty="0"/>
              <a:t>What elements of this scenario make it </a:t>
            </a:r>
            <a:r>
              <a:rPr lang="en-US" sz="3600" b="1" dirty="0" smtClean="0"/>
              <a:t/>
            </a:r>
            <a:br>
              <a:rPr lang="en-US" sz="3600" b="1" dirty="0" smtClean="0"/>
            </a:br>
            <a:r>
              <a:rPr lang="en-US" sz="3600" b="1" dirty="0" smtClean="0"/>
              <a:t>a </a:t>
            </a:r>
            <a:r>
              <a:rPr lang="en-US" sz="3600" b="1" i="1" u="sng" dirty="0"/>
              <a:t>safe</a:t>
            </a:r>
            <a:r>
              <a:rPr lang="en-US" sz="3600" b="1" dirty="0"/>
              <a:t> or </a:t>
            </a:r>
            <a:r>
              <a:rPr lang="en-US" sz="3600" b="1" i="1" u="sng" dirty="0"/>
              <a:t>unsafe</a:t>
            </a:r>
            <a:r>
              <a:rPr lang="en-US" sz="3600" b="1" dirty="0"/>
              <a:t> learning climate</a:t>
            </a:r>
            <a:r>
              <a:rPr lang="en-US" sz="3600" b="1" dirty="0" smtClean="0"/>
              <a:t>?</a:t>
            </a:r>
            <a:endParaRPr lang="en-US" sz="3600" b="1" dirty="0"/>
          </a:p>
        </p:txBody>
      </p:sp>
      <p:sp>
        <p:nvSpPr>
          <p:cNvPr id="3" name="Content Placeholder 2"/>
          <p:cNvSpPr>
            <a:spLocks noGrp="1"/>
          </p:cNvSpPr>
          <p:nvPr>
            <p:ph idx="1"/>
          </p:nvPr>
        </p:nvSpPr>
        <p:spPr>
          <a:xfrm>
            <a:off x="696686" y="3436198"/>
            <a:ext cx="7761514" cy="1513115"/>
          </a:xfrm>
        </p:spPr>
        <p:txBody>
          <a:bodyPr>
            <a:normAutofit/>
          </a:bodyPr>
          <a:lstStyle/>
          <a:p>
            <a:r>
              <a:rPr lang="en-US" sz="2400" dirty="0" smtClean="0"/>
              <a:t>Discuss with your neighbor.</a:t>
            </a:r>
          </a:p>
          <a:p>
            <a:r>
              <a:rPr lang="en-US" sz="2400" dirty="0" smtClean="0"/>
              <a:t>Share some examples as a group.</a:t>
            </a:r>
          </a:p>
        </p:txBody>
      </p:sp>
    </p:spTree>
    <p:extLst>
      <p:ext uri="{BB962C8B-B14F-4D97-AF65-F5344CB8AC3E}">
        <p14:creationId xmlns:p14="http://schemas.microsoft.com/office/powerpoint/2010/main" val="395105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093827" y="5803688"/>
            <a:ext cx="3916609" cy="792321"/>
          </a:xfrm>
        </p:spPr>
        <p:txBody>
          <a:bodyPr/>
          <a:lstStyle/>
          <a:p>
            <a:pPr marL="38100" indent="0">
              <a:buNone/>
            </a:pPr>
            <a:r>
              <a:rPr lang="en-US" sz="1800" b="1" dirty="0" smtClean="0"/>
              <a:t>Matt Goldman, co-founder of Blue Man Group and NYC based Blue School</a:t>
            </a:r>
            <a:endParaRPr lang="en-US" sz="1800" b="1" dirty="0"/>
          </a:p>
        </p:txBody>
      </p:sp>
      <p:sp>
        <p:nvSpPr>
          <p:cNvPr id="3" name="Title 2"/>
          <p:cNvSpPr>
            <a:spLocks noGrp="1"/>
          </p:cNvSpPr>
          <p:nvPr>
            <p:ph type="title"/>
          </p:nvPr>
        </p:nvSpPr>
        <p:spPr>
          <a:xfrm>
            <a:off x="427101" y="966357"/>
            <a:ext cx="7886700" cy="716084"/>
          </a:xfrm>
        </p:spPr>
        <p:txBody>
          <a:bodyPr>
            <a:normAutofit/>
          </a:bodyPr>
          <a:lstStyle/>
          <a:p>
            <a:r>
              <a:rPr lang="en-US" sz="3600" b="1" dirty="0" smtClean="0"/>
              <a:t>“The Search for Aha Moments”</a:t>
            </a:r>
            <a:endParaRPr lang="en-US" sz="3600" b="1" dirty="0"/>
          </a:p>
        </p:txBody>
      </p:sp>
      <p:pic>
        <p:nvPicPr>
          <p:cNvPr id="1026" name="Picture 2" descr="Image result for ted talk matt gol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29" y="1846311"/>
            <a:ext cx="4749698" cy="474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61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25196" y="2296820"/>
            <a:ext cx="7420946" cy="3732425"/>
          </a:xfrm>
        </p:spPr>
        <p:txBody>
          <a:bodyPr/>
          <a:lstStyle/>
          <a:p>
            <a:pPr>
              <a:lnSpc>
                <a:spcPct val="100000"/>
              </a:lnSpc>
            </a:pPr>
            <a:r>
              <a:rPr lang="en-US" sz="2800" dirty="0" smtClean="0"/>
              <a:t>Clear intent, purpose, &amp; passion</a:t>
            </a:r>
          </a:p>
          <a:p>
            <a:pPr>
              <a:lnSpc>
                <a:spcPct val="100000"/>
              </a:lnSpc>
            </a:pPr>
            <a:r>
              <a:rPr lang="en-US" sz="2800" dirty="0" smtClean="0"/>
              <a:t>Personal integrity</a:t>
            </a:r>
          </a:p>
          <a:p>
            <a:pPr>
              <a:lnSpc>
                <a:spcPct val="100000"/>
              </a:lnSpc>
            </a:pPr>
            <a:r>
              <a:rPr lang="en-US" sz="2800" dirty="0" smtClean="0"/>
              <a:t>Direct communication &amp; clear expectations</a:t>
            </a:r>
          </a:p>
          <a:p>
            <a:pPr>
              <a:lnSpc>
                <a:spcPct val="100000"/>
              </a:lnSpc>
            </a:pPr>
            <a:r>
              <a:rPr lang="en-US" sz="2800" dirty="0" smtClean="0"/>
              <a:t>Grit &amp; perseverance</a:t>
            </a:r>
          </a:p>
          <a:p>
            <a:pPr>
              <a:lnSpc>
                <a:spcPct val="100000"/>
              </a:lnSpc>
            </a:pPr>
            <a:r>
              <a:rPr lang="en-US" sz="2800" dirty="0" smtClean="0"/>
              <a:t>Establish collaborative teams</a:t>
            </a:r>
          </a:p>
          <a:p>
            <a:pPr>
              <a:lnSpc>
                <a:spcPct val="100000"/>
              </a:lnSpc>
            </a:pPr>
            <a:r>
              <a:rPr lang="en-US" sz="2800" dirty="0" smtClean="0"/>
              <a:t>Embrace multiple perspectives</a:t>
            </a:r>
          </a:p>
          <a:p>
            <a:pPr>
              <a:lnSpc>
                <a:spcPct val="100000"/>
              </a:lnSpc>
            </a:pPr>
            <a:r>
              <a:rPr lang="en-US" sz="2800" dirty="0" smtClean="0"/>
              <a:t>Take risks &amp; celebrate mistakes</a:t>
            </a:r>
          </a:p>
          <a:p>
            <a:pPr>
              <a:lnSpc>
                <a:spcPct val="100000"/>
              </a:lnSpc>
            </a:pPr>
            <a:r>
              <a:rPr lang="en-US" sz="2800" dirty="0" smtClean="0"/>
              <a:t>Speak in one voice</a:t>
            </a:r>
          </a:p>
          <a:p>
            <a:endParaRPr lang="en-US" sz="2800" dirty="0"/>
          </a:p>
        </p:txBody>
      </p:sp>
      <p:sp>
        <p:nvSpPr>
          <p:cNvPr id="3" name="Title 2"/>
          <p:cNvSpPr>
            <a:spLocks noGrp="1"/>
          </p:cNvSpPr>
          <p:nvPr>
            <p:ph type="title"/>
          </p:nvPr>
        </p:nvSpPr>
        <p:spPr>
          <a:xfrm>
            <a:off x="98323" y="855406"/>
            <a:ext cx="8215478" cy="1181478"/>
          </a:xfrm>
        </p:spPr>
        <p:txBody>
          <a:bodyPr>
            <a:noAutofit/>
          </a:bodyPr>
          <a:lstStyle/>
          <a:p>
            <a:r>
              <a:rPr lang="en-US" sz="3600" b="1" dirty="0" smtClean="0"/>
              <a:t>The Learning Environment – Optimum Conditions</a:t>
            </a:r>
            <a:endParaRPr lang="en-US" sz="3600" b="1" dirty="0"/>
          </a:p>
        </p:txBody>
      </p:sp>
      <p:pic>
        <p:nvPicPr>
          <p:cNvPr id="5" name="Picture 4" descr="Sun is shining through clouds with a bright blue sky behind the sun." title="Photo"/>
          <p:cNvPicPr>
            <a:picLocks noChangeAspect="1"/>
          </p:cNvPicPr>
          <p:nvPr/>
        </p:nvPicPr>
        <p:blipFill>
          <a:blip r:embed="rId3"/>
          <a:stretch>
            <a:fillRect/>
          </a:stretch>
        </p:blipFill>
        <p:spPr>
          <a:xfrm>
            <a:off x="7132855" y="966809"/>
            <a:ext cx="1946658" cy="1218608"/>
          </a:xfrm>
          <a:prstGeom prst="rect">
            <a:avLst/>
          </a:prstGeom>
        </p:spPr>
      </p:pic>
    </p:spTree>
    <p:extLst>
      <p:ext uri="{BB962C8B-B14F-4D97-AF65-F5344CB8AC3E}">
        <p14:creationId xmlns:p14="http://schemas.microsoft.com/office/powerpoint/2010/main" val="307420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1992086"/>
            <a:ext cx="8229600" cy="1717448"/>
          </a:xfrm>
        </p:spPr>
        <p:txBody>
          <a:bodyPr>
            <a:noAutofit/>
          </a:bodyPr>
          <a:lstStyle/>
          <a:p>
            <a:r>
              <a:rPr lang="en-US" sz="3600" b="1" dirty="0" smtClean="0"/>
              <a:t>Think, Pair Share: </a:t>
            </a:r>
            <a:br>
              <a:rPr lang="en-US" sz="3600" b="1" dirty="0" smtClean="0"/>
            </a:br>
            <a:r>
              <a:rPr lang="en-US" sz="3600" b="1" dirty="0" smtClean="0"/>
              <a:t/>
            </a:r>
            <a:br>
              <a:rPr lang="en-US" sz="3600" b="1" dirty="0" smtClean="0"/>
            </a:br>
            <a:r>
              <a:rPr lang="en-US" sz="3600" b="1" dirty="0" smtClean="0"/>
              <a:t>Discuss 3 </a:t>
            </a:r>
            <a:r>
              <a:rPr lang="en-US" sz="3600" b="1" dirty="0"/>
              <a:t>ways to promote a </a:t>
            </a:r>
            <a:r>
              <a:rPr lang="en-US" sz="3600" b="1" dirty="0" smtClean="0"/>
              <a:t/>
            </a:r>
            <a:br>
              <a:rPr lang="en-US" sz="3600" b="1" dirty="0" smtClean="0"/>
            </a:br>
            <a:r>
              <a:rPr lang="en-US" sz="3600" b="1" dirty="0" smtClean="0"/>
              <a:t>positive/safe </a:t>
            </a:r>
            <a:r>
              <a:rPr lang="en-US" sz="3600" b="1" dirty="0"/>
              <a:t>learning </a:t>
            </a:r>
            <a:r>
              <a:rPr lang="en-US" sz="3600" b="1" dirty="0" smtClean="0"/>
              <a:t>environment</a:t>
            </a:r>
            <a:endParaRPr lang="en-US" sz="3600" b="1" dirty="0"/>
          </a:p>
        </p:txBody>
      </p:sp>
    </p:spTree>
    <p:extLst>
      <p:ext uri="{BB962C8B-B14F-4D97-AF65-F5344CB8AC3E}">
        <p14:creationId xmlns:p14="http://schemas.microsoft.com/office/powerpoint/2010/main" val="33974207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7f4fba96-f151-420a-8f14-826eb0513362"/>
  <p:tag name="TPVERSION" val="8"/>
  <p:tag name="TPFULLVERSION" val="8.2.6.7"/>
  <p:tag name="PPTVERSION" val="16"/>
  <p:tag name="TPOS" val="2"/>
  <p:tag name="TPLASTSAVEVERSION" val="6.2 PC"/>
</p:tagLst>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2621</TotalTime>
  <Words>951</Words>
  <Application>Microsoft Office PowerPoint</Application>
  <PresentationFormat>On-screen Show (4:3)</PresentationFormat>
  <Paragraphs>134</Paragraphs>
  <Slides>15</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Lucida Sans</vt:lpstr>
      <vt:lpstr>LucidaGrande</vt:lpstr>
      <vt:lpstr>UB Powerpoint Template</vt:lpstr>
      <vt:lpstr>The clinical learning environment</vt:lpstr>
      <vt:lpstr>Acknowledgements</vt:lpstr>
      <vt:lpstr>Objectives</vt:lpstr>
      <vt:lpstr>Program Format</vt:lpstr>
      <vt:lpstr>One type of learning environment… </vt:lpstr>
      <vt:lpstr>What elements of this scenario make it  a safe or unsafe learning climate?</vt:lpstr>
      <vt:lpstr>“The Search for Aha Moments”</vt:lpstr>
      <vt:lpstr>The Learning Environment – Optimum Conditions</vt:lpstr>
      <vt:lpstr>Think, Pair Share:   Discuss 3 ways to promote a  positive/safe learning environment</vt:lpstr>
      <vt:lpstr>Promoting A Safe and Positive Learning Environment</vt:lpstr>
      <vt:lpstr>Medical Education Curriculum</vt:lpstr>
      <vt:lpstr>Best Practice:  Consider Everyone’s Needs </vt:lpstr>
      <vt:lpstr>Learner Needs Assessment</vt:lpstr>
      <vt:lpstr>Jacobs School Educational Program Objectives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Sullivan, Sharon</cp:lastModifiedBy>
  <cp:revision>241</cp:revision>
  <cp:lastPrinted>2015-10-19T19:01:41Z</cp:lastPrinted>
  <dcterms:created xsi:type="dcterms:W3CDTF">2016-06-28T14:05:07Z</dcterms:created>
  <dcterms:modified xsi:type="dcterms:W3CDTF">2018-11-07T17:46:14Z</dcterms:modified>
  <cp:category/>
</cp:coreProperties>
</file>